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66" r:id="rId4"/>
    <p:sldId id="270" r:id="rId5"/>
    <p:sldId id="269" r:id="rId6"/>
    <p:sldId id="271" r:id="rId7"/>
    <p:sldId id="272" r:id="rId8"/>
    <p:sldId id="257" r:id="rId9"/>
    <p:sldId id="313" r:id="rId10"/>
    <p:sldId id="311" r:id="rId11"/>
    <p:sldId id="312" r:id="rId12"/>
    <p:sldId id="288" r:id="rId13"/>
    <p:sldId id="274" r:id="rId14"/>
    <p:sldId id="275" r:id="rId15"/>
    <p:sldId id="276" r:id="rId16"/>
    <p:sldId id="287" r:id="rId17"/>
    <p:sldId id="286" r:id="rId18"/>
    <p:sldId id="308" r:id="rId19"/>
    <p:sldId id="304" r:id="rId20"/>
    <p:sldId id="305" r:id="rId21"/>
    <p:sldId id="306" r:id="rId22"/>
    <p:sldId id="278" r:id="rId23"/>
    <p:sldId id="263" r:id="rId24"/>
    <p:sldId id="264" r:id="rId25"/>
    <p:sldId id="258" r:id="rId26"/>
    <p:sldId id="259" r:id="rId27"/>
    <p:sldId id="260" r:id="rId28"/>
    <p:sldId id="261" r:id="rId29"/>
    <p:sldId id="279" r:id="rId30"/>
    <p:sldId id="280" r:id="rId31"/>
    <p:sldId id="285" r:id="rId32"/>
    <p:sldId id="284" r:id="rId33"/>
    <p:sldId id="281" r:id="rId34"/>
    <p:sldId id="283" r:id="rId35"/>
    <p:sldId id="282" r:id="rId36"/>
    <p:sldId id="309" r:id="rId37"/>
    <p:sldId id="291" r:id="rId38"/>
    <p:sldId id="290" r:id="rId39"/>
    <p:sldId id="289" r:id="rId40"/>
    <p:sldId id="310" r:id="rId41"/>
    <p:sldId id="292" r:id="rId42"/>
    <p:sldId id="293" r:id="rId43"/>
    <p:sldId id="294" r:id="rId44"/>
    <p:sldId id="295" r:id="rId45"/>
    <p:sldId id="296" r:id="rId46"/>
    <p:sldId id="297" r:id="rId47"/>
    <p:sldId id="301" r:id="rId48"/>
    <p:sldId id="302" r:id="rId49"/>
    <p:sldId id="303" r:id="rId50"/>
    <p:sldId id="300" r:id="rId51"/>
    <p:sldId id="298" r:id="rId52"/>
    <p:sldId id="299" r:id="rId53"/>
    <p:sldId id="27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62815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141595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7612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761507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3007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3078486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410980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3054389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0999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D418B11-DE91-4B14-A61C-551DBC38A242}" type="datetimeFigureOut">
              <a:rPr lang="de-DE" smtClean="0"/>
              <a:t>04.05.2023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371996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D418B11-DE91-4B14-A61C-551DBC38A242}" type="datetimeFigureOut">
              <a:rPr lang="de-DE" smtClean="0"/>
              <a:t>04.05.2023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14875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D418B11-DE91-4B14-A61C-551DBC38A242}" type="datetimeFigureOut">
              <a:rPr lang="de-DE" smtClean="0"/>
              <a:t>04.05.2023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3115797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D418B11-DE91-4B14-A61C-551DBC38A242}" type="datetimeFigureOut">
              <a:rPr lang="de-DE" smtClean="0"/>
              <a:t>04.05.2023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337728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18B11-DE91-4B14-A61C-551DBC38A242}" type="datetimeFigureOut">
              <a:rPr lang="de-DE" smtClean="0"/>
              <a:t>04.05.2023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28118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D418B11-DE91-4B14-A61C-551DBC38A242}" type="datetimeFigureOut">
              <a:rPr lang="de-DE" smtClean="0"/>
              <a:t>04.05.2023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59004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D418B11-DE91-4B14-A61C-551DBC38A242}" type="datetimeFigureOut">
              <a:rPr lang="de-DE" smtClean="0"/>
              <a:t>04.05.2023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04D677E-1991-456D-A015-C7DFBBDFBF3B}" type="slidenum">
              <a:rPr lang="de-DE" smtClean="0"/>
              <a:t>‹Nr.›</a:t>
            </a:fld>
            <a:endParaRPr lang="de-DE"/>
          </a:p>
        </p:txBody>
      </p:sp>
    </p:spTree>
    <p:extLst>
      <p:ext uri="{BB962C8B-B14F-4D97-AF65-F5344CB8AC3E}">
        <p14:creationId xmlns:p14="http://schemas.microsoft.com/office/powerpoint/2010/main" val="219254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418B11-DE91-4B14-A61C-551DBC38A242}" type="datetimeFigureOut">
              <a:rPr lang="de-DE" smtClean="0"/>
              <a:t>04.05.2023</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4D677E-1991-456D-A015-C7DFBBDFBF3B}" type="slidenum">
              <a:rPr lang="de-DE" smtClean="0"/>
              <a:t>‹Nr.›</a:t>
            </a:fld>
            <a:endParaRPr lang="de-DE"/>
          </a:p>
        </p:txBody>
      </p:sp>
    </p:spTree>
    <p:extLst>
      <p:ext uri="{BB962C8B-B14F-4D97-AF65-F5344CB8AC3E}">
        <p14:creationId xmlns:p14="http://schemas.microsoft.com/office/powerpoint/2010/main" val="3979805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hvbg.hessen.de/VF2531"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rim.ekom21.de/nidderau/sdnetrim/UGhVM0hpd2NXNFdFcExjZfxCqPARSOVpTnFzrzN9Qy5S3LL3RByocZNNsFnZrOZ8/Konzept_zur_Aufwertung_und_Beruhigung_der_Nidderaue.pdf?fbclid=IwAR2R9dRJj5fHNsHlokqktKJ7r3h4_KyUb-mLlWrDpLREtMwwqS_rfRPPBw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07066" y="2404534"/>
            <a:ext cx="8601667" cy="1646302"/>
          </a:xfrm>
        </p:spPr>
        <p:txBody>
          <a:bodyPr/>
          <a:lstStyle/>
          <a:p>
            <a:r>
              <a:rPr lang="de-DE" dirty="0" err="1"/>
              <a:t>Nidderaue</a:t>
            </a:r>
            <a:r>
              <a:rPr lang="de-DE" dirty="0"/>
              <a:t> Heldenbergen </a:t>
            </a:r>
          </a:p>
        </p:txBody>
      </p:sp>
      <p:sp>
        <p:nvSpPr>
          <p:cNvPr id="3" name="Untertitel 2"/>
          <p:cNvSpPr>
            <a:spLocks noGrp="1"/>
          </p:cNvSpPr>
          <p:nvPr>
            <p:ph type="subTitle" idx="1"/>
          </p:nvPr>
        </p:nvSpPr>
        <p:spPr/>
        <p:txBody>
          <a:bodyPr/>
          <a:lstStyle/>
          <a:p>
            <a:r>
              <a:rPr lang="de-DE" dirty="0"/>
              <a:t>Uferrandstreifen Herrenwiese</a:t>
            </a:r>
          </a:p>
        </p:txBody>
      </p:sp>
    </p:spTree>
    <p:extLst>
      <p:ext uri="{BB962C8B-B14F-4D97-AF65-F5344CB8AC3E}">
        <p14:creationId xmlns:p14="http://schemas.microsoft.com/office/powerpoint/2010/main" val="395142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2805F-8683-4690-BAD8-42230E141526}"/>
              </a:ext>
            </a:extLst>
          </p:cNvPr>
          <p:cNvSpPr>
            <a:spLocks noGrp="1"/>
          </p:cNvSpPr>
          <p:nvPr>
            <p:ph type="title"/>
          </p:nvPr>
        </p:nvSpPr>
        <p:spPr/>
        <p:txBody>
          <a:bodyPr/>
          <a:lstStyle/>
          <a:p>
            <a:r>
              <a:rPr lang="de-DE" dirty="0"/>
              <a:t>Regelung des Betretungsrechtes in der Freien Landschaft</a:t>
            </a:r>
          </a:p>
        </p:txBody>
      </p:sp>
      <p:pic>
        <p:nvPicPr>
          <p:cNvPr id="4" name="Grafik 3">
            <a:extLst>
              <a:ext uri="{FF2B5EF4-FFF2-40B4-BE49-F238E27FC236}">
                <a16:creationId xmlns:a16="http://schemas.microsoft.com/office/drawing/2014/main" id="{0EA701BC-DBCC-4F78-8C0F-F5292CC073E7}"/>
              </a:ext>
            </a:extLst>
          </p:cNvPr>
          <p:cNvPicPr>
            <a:picLocks noChangeAspect="1"/>
          </p:cNvPicPr>
          <p:nvPr/>
        </p:nvPicPr>
        <p:blipFill>
          <a:blip r:embed="rId2"/>
          <a:stretch>
            <a:fillRect/>
          </a:stretch>
        </p:blipFill>
        <p:spPr>
          <a:xfrm>
            <a:off x="534897" y="1995177"/>
            <a:ext cx="8739105" cy="3757552"/>
          </a:xfrm>
          <a:prstGeom prst="rect">
            <a:avLst/>
          </a:prstGeom>
        </p:spPr>
      </p:pic>
    </p:spTree>
    <p:extLst>
      <p:ext uri="{BB962C8B-B14F-4D97-AF65-F5344CB8AC3E}">
        <p14:creationId xmlns:p14="http://schemas.microsoft.com/office/powerpoint/2010/main" val="373200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0DBB02-F46E-4BB6-83DB-315EFBE15338}"/>
              </a:ext>
            </a:extLst>
          </p:cNvPr>
          <p:cNvPicPr>
            <a:picLocks noChangeAspect="1"/>
          </p:cNvPicPr>
          <p:nvPr/>
        </p:nvPicPr>
        <p:blipFill>
          <a:blip r:embed="rId2"/>
          <a:stretch>
            <a:fillRect/>
          </a:stretch>
        </p:blipFill>
        <p:spPr>
          <a:xfrm>
            <a:off x="470517" y="2028055"/>
            <a:ext cx="9512914" cy="3627021"/>
          </a:xfrm>
          <a:prstGeom prst="rect">
            <a:avLst/>
          </a:prstGeom>
        </p:spPr>
      </p:pic>
      <p:sp>
        <p:nvSpPr>
          <p:cNvPr id="6" name="Titel 1">
            <a:extLst>
              <a:ext uri="{FF2B5EF4-FFF2-40B4-BE49-F238E27FC236}">
                <a16:creationId xmlns:a16="http://schemas.microsoft.com/office/drawing/2014/main" id="{D89756BC-DDE9-4A62-8F84-B45C0A23D496}"/>
              </a:ext>
            </a:extLst>
          </p:cNvPr>
          <p:cNvSpPr>
            <a:spLocks noGrp="1"/>
          </p:cNvSpPr>
          <p:nvPr>
            <p:ph type="title"/>
          </p:nvPr>
        </p:nvSpPr>
        <p:spPr>
          <a:xfrm>
            <a:off x="677334" y="609600"/>
            <a:ext cx="8596668" cy="1320800"/>
          </a:xfrm>
        </p:spPr>
        <p:txBody>
          <a:bodyPr/>
          <a:lstStyle/>
          <a:p>
            <a:r>
              <a:rPr lang="de-DE" dirty="0"/>
              <a:t>Regelung des Betretungsrechtes in der Freien Landschaft</a:t>
            </a:r>
          </a:p>
        </p:txBody>
      </p:sp>
    </p:spTree>
    <p:extLst>
      <p:ext uri="{BB962C8B-B14F-4D97-AF65-F5344CB8AC3E}">
        <p14:creationId xmlns:p14="http://schemas.microsoft.com/office/powerpoint/2010/main" val="168082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E3660BD-2C50-4B05-A1BB-A0E7A8EE5908}"/>
              </a:ext>
            </a:extLst>
          </p:cNvPr>
          <p:cNvPicPr>
            <a:picLocks noChangeAspect="1"/>
          </p:cNvPicPr>
          <p:nvPr/>
        </p:nvPicPr>
        <p:blipFill>
          <a:blip r:embed="rId2"/>
          <a:stretch>
            <a:fillRect/>
          </a:stretch>
        </p:blipFill>
        <p:spPr>
          <a:xfrm>
            <a:off x="677333" y="1137160"/>
            <a:ext cx="10505191" cy="5139666"/>
          </a:xfrm>
          <a:prstGeom prst="rect">
            <a:avLst/>
          </a:prstGeom>
        </p:spPr>
      </p:pic>
      <p:sp>
        <p:nvSpPr>
          <p:cNvPr id="6" name="Titel 1">
            <a:extLst>
              <a:ext uri="{FF2B5EF4-FFF2-40B4-BE49-F238E27FC236}">
                <a16:creationId xmlns:a16="http://schemas.microsoft.com/office/drawing/2014/main" id="{E066F0DC-9306-4A2B-B004-C71CBC254D85}"/>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Aktuelle Situation</a:t>
            </a:r>
          </a:p>
        </p:txBody>
      </p:sp>
    </p:spTree>
    <p:extLst>
      <p:ext uri="{BB962C8B-B14F-4D97-AF65-F5344CB8AC3E}">
        <p14:creationId xmlns:p14="http://schemas.microsoft.com/office/powerpoint/2010/main" val="12265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8251" y="205735"/>
            <a:ext cx="8965473" cy="2101850"/>
          </a:xfrm>
        </p:spPr>
        <p:txBody>
          <a:bodyPr>
            <a:noAutofit/>
          </a:bodyPr>
          <a:lstStyle/>
          <a:p>
            <a:r>
              <a:rPr lang="de-DE" sz="2800" dirty="0"/>
              <a:t>Gewässerschau 2020 – Vorschläge Gewässerökologe Gottfried Lehr</a:t>
            </a:r>
          </a:p>
        </p:txBody>
      </p:sp>
      <p:pic>
        <p:nvPicPr>
          <p:cNvPr id="3" name="Grafik 2" descr="C:\Users\vogelr\Documents\FB 70\Umsetzung WRRL\Folie14.jpg"/>
          <p:cNvPicPr/>
          <p:nvPr/>
        </p:nvPicPr>
        <p:blipFill>
          <a:blip r:embed="rId2">
            <a:extLst>
              <a:ext uri="{28A0092B-C50C-407E-A947-70E740481C1C}">
                <a14:useLocalDpi xmlns:a14="http://schemas.microsoft.com/office/drawing/2010/main" val="0"/>
              </a:ext>
            </a:extLst>
          </a:blip>
          <a:srcRect/>
          <a:stretch>
            <a:fillRect/>
          </a:stretch>
        </p:blipFill>
        <p:spPr bwMode="auto">
          <a:xfrm>
            <a:off x="388251" y="1256660"/>
            <a:ext cx="7894041" cy="5051861"/>
          </a:xfrm>
          <a:prstGeom prst="rect">
            <a:avLst/>
          </a:prstGeom>
          <a:noFill/>
          <a:ln>
            <a:noFill/>
          </a:ln>
        </p:spPr>
      </p:pic>
    </p:spTree>
    <p:extLst>
      <p:ext uri="{BB962C8B-B14F-4D97-AF65-F5344CB8AC3E}">
        <p14:creationId xmlns:p14="http://schemas.microsoft.com/office/powerpoint/2010/main" val="81870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Users\vogelr\Documents\FB 70\Umsetzung WRRL\Folie15.jpg"/>
          <p:cNvPicPr/>
          <p:nvPr/>
        </p:nvPicPr>
        <p:blipFill>
          <a:blip r:embed="rId2">
            <a:extLst>
              <a:ext uri="{28A0092B-C50C-407E-A947-70E740481C1C}">
                <a14:useLocalDpi xmlns:a14="http://schemas.microsoft.com/office/drawing/2010/main" val="0"/>
              </a:ext>
            </a:extLst>
          </a:blip>
          <a:srcRect/>
          <a:stretch>
            <a:fillRect/>
          </a:stretch>
        </p:blipFill>
        <p:spPr bwMode="auto">
          <a:xfrm>
            <a:off x="461394" y="1256660"/>
            <a:ext cx="7416479" cy="5026404"/>
          </a:xfrm>
          <a:prstGeom prst="rect">
            <a:avLst/>
          </a:prstGeom>
          <a:noFill/>
          <a:ln>
            <a:noFill/>
          </a:ln>
        </p:spPr>
      </p:pic>
      <p:sp>
        <p:nvSpPr>
          <p:cNvPr id="6" name="Titel 1">
            <a:extLst>
              <a:ext uri="{FF2B5EF4-FFF2-40B4-BE49-F238E27FC236}">
                <a16:creationId xmlns:a16="http://schemas.microsoft.com/office/drawing/2014/main" id="{FCD65491-9C95-4BB9-9DD1-96EFB178832A}"/>
              </a:ext>
            </a:extLst>
          </p:cNvPr>
          <p:cNvSpPr>
            <a:spLocks noGrp="1"/>
          </p:cNvSpPr>
          <p:nvPr>
            <p:ph type="title"/>
          </p:nvPr>
        </p:nvSpPr>
        <p:spPr>
          <a:xfrm>
            <a:off x="388251" y="205735"/>
            <a:ext cx="8965473" cy="2101850"/>
          </a:xfrm>
        </p:spPr>
        <p:txBody>
          <a:bodyPr>
            <a:noAutofit/>
          </a:bodyPr>
          <a:lstStyle/>
          <a:p>
            <a:r>
              <a:rPr lang="de-DE" sz="2800" dirty="0"/>
              <a:t>Gewässerschau 2020 – Vorschläge Gewässerökologe Gottfried Lehr</a:t>
            </a:r>
          </a:p>
        </p:txBody>
      </p:sp>
    </p:spTree>
    <p:extLst>
      <p:ext uri="{BB962C8B-B14F-4D97-AF65-F5344CB8AC3E}">
        <p14:creationId xmlns:p14="http://schemas.microsoft.com/office/powerpoint/2010/main" val="126832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0865" y="228601"/>
            <a:ext cx="8420188" cy="2101850"/>
          </a:xfrm>
        </p:spPr>
        <p:txBody>
          <a:bodyPr>
            <a:noAutofit/>
          </a:bodyPr>
          <a:lstStyle/>
          <a:p>
            <a:r>
              <a:rPr lang="de-DE" sz="2800" dirty="0"/>
              <a:t>Gewässerschau 2020 – Vorschläge Gewässerökologe Gottfried Lehr</a:t>
            </a:r>
          </a:p>
        </p:txBody>
      </p:sp>
      <p:pic>
        <p:nvPicPr>
          <p:cNvPr id="5" name="Grafik 4" descr="C:\Users\vogelr\Documents\FB 70\Umsetzung WRRL\Folie16.jpg"/>
          <p:cNvPicPr/>
          <p:nvPr/>
        </p:nvPicPr>
        <p:blipFill>
          <a:blip r:embed="rId2">
            <a:extLst>
              <a:ext uri="{28A0092B-C50C-407E-A947-70E740481C1C}">
                <a14:useLocalDpi xmlns:a14="http://schemas.microsoft.com/office/drawing/2010/main" val="0"/>
              </a:ext>
            </a:extLst>
          </a:blip>
          <a:srcRect/>
          <a:stretch>
            <a:fillRect/>
          </a:stretch>
        </p:blipFill>
        <p:spPr bwMode="auto">
          <a:xfrm>
            <a:off x="995056" y="1199625"/>
            <a:ext cx="7491806" cy="5279647"/>
          </a:xfrm>
          <a:prstGeom prst="rect">
            <a:avLst/>
          </a:prstGeom>
          <a:noFill/>
          <a:ln>
            <a:noFill/>
          </a:ln>
        </p:spPr>
      </p:pic>
    </p:spTree>
    <p:extLst>
      <p:ext uri="{BB962C8B-B14F-4D97-AF65-F5344CB8AC3E}">
        <p14:creationId xmlns:p14="http://schemas.microsoft.com/office/powerpoint/2010/main" val="38402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759C9-CF63-43B7-A6BA-289C33912147}"/>
              </a:ext>
            </a:extLst>
          </p:cNvPr>
          <p:cNvSpPr>
            <a:spLocks noGrp="1"/>
          </p:cNvSpPr>
          <p:nvPr>
            <p:ph type="title"/>
          </p:nvPr>
        </p:nvSpPr>
        <p:spPr/>
        <p:txBody>
          <a:bodyPr>
            <a:normAutofit/>
          </a:bodyPr>
          <a:lstStyle/>
          <a:p>
            <a:r>
              <a:rPr lang="de-DE" sz="2800" dirty="0"/>
              <a:t>Verordnung über das Landschaftsschutzgebiet </a:t>
            </a:r>
            <a:br>
              <a:rPr lang="de-DE" sz="2800" dirty="0"/>
            </a:br>
            <a:r>
              <a:rPr lang="de-DE" sz="2800" dirty="0"/>
              <a:t>„Auenverbund Wetterau“</a:t>
            </a:r>
          </a:p>
        </p:txBody>
      </p:sp>
      <p:pic>
        <p:nvPicPr>
          <p:cNvPr id="3" name="Grafik 2">
            <a:extLst>
              <a:ext uri="{FF2B5EF4-FFF2-40B4-BE49-F238E27FC236}">
                <a16:creationId xmlns:a16="http://schemas.microsoft.com/office/drawing/2014/main" id="{64100F72-C130-4733-9023-D595AEA1D959}"/>
              </a:ext>
            </a:extLst>
          </p:cNvPr>
          <p:cNvPicPr>
            <a:picLocks noChangeAspect="1"/>
          </p:cNvPicPr>
          <p:nvPr/>
        </p:nvPicPr>
        <p:blipFill>
          <a:blip r:embed="rId2"/>
          <a:stretch>
            <a:fillRect/>
          </a:stretch>
        </p:blipFill>
        <p:spPr>
          <a:xfrm>
            <a:off x="1083090" y="1696536"/>
            <a:ext cx="8274802" cy="4644143"/>
          </a:xfrm>
          <a:prstGeom prst="rect">
            <a:avLst/>
          </a:prstGeom>
        </p:spPr>
      </p:pic>
    </p:spTree>
    <p:extLst>
      <p:ext uri="{BB962C8B-B14F-4D97-AF65-F5344CB8AC3E}">
        <p14:creationId xmlns:p14="http://schemas.microsoft.com/office/powerpoint/2010/main" val="4087077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0624F0A-F46A-4BB3-A9DA-EACFDC1A2D9B}"/>
              </a:ext>
            </a:extLst>
          </p:cNvPr>
          <p:cNvPicPr>
            <a:picLocks noChangeAspect="1"/>
          </p:cNvPicPr>
          <p:nvPr/>
        </p:nvPicPr>
        <p:blipFill>
          <a:blip r:embed="rId2"/>
          <a:stretch>
            <a:fillRect/>
          </a:stretch>
        </p:blipFill>
        <p:spPr>
          <a:xfrm>
            <a:off x="478935" y="1372650"/>
            <a:ext cx="8596668" cy="5002765"/>
          </a:xfrm>
          <a:prstGeom prst="rect">
            <a:avLst/>
          </a:prstGeom>
        </p:spPr>
      </p:pic>
      <p:sp>
        <p:nvSpPr>
          <p:cNvPr id="4" name="Titel 1">
            <a:extLst>
              <a:ext uri="{FF2B5EF4-FFF2-40B4-BE49-F238E27FC236}">
                <a16:creationId xmlns:a16="http://schemas.microsoft.com/office/drawing/2014/main" id="{A055624B-7B71-4725-886C-11D3767BF78C}"/>
              </a:ext>
            </a:extLst>
          </p:cNvPr>
          <p:cNvSpPr>
            <a:spLocks noGrp="1"/>
          </p:cNvSpPr>
          <p:nvPr>
            <p:ph type="title"/>
          </p:nvPr>
        </p:nvSpPr>
        <p:spPr>
          <a:xfrm>
            <a:off x="677334" y="609600"/>
            <a:ext cx="8596668" cy="1320800"/>
          </a:xfrm>
        </p:spPr>
        <p:txBody>
          <a:bodyPr>
            <a:normAutofit/>
          </a:bodyPr>
          <a:lstStyle/>
          <a:p>
            <a:r>
              <a:rPr lang="de-DE" sz="2800" dirty="0"/>
              <a:t>Verordnung über das Landschaftsschutzgebiet </a:t>
            </a:r>
            <a:br>
              <a:rPr lang="de-DE" sz="2800" dirty="0"/>
            </a:br>
            <a:r>
              <a:rPr lang="de-DE" sz="2800" dirty="0"/>
              <a:t>„Auenverbund Wetterau“</a:t>
            </a:r>
          </a:p>
        </p:txBody>
      </p:sp>
    </p:spTree>
    <p:extLst>
      <p:ext uri="{BB962C8B-B14F-4D97-AF65-F5344CB8AC3E}">
        <p14:creationId xmlns:p14="http://schemas.microsoft.com/office/powerpoint/2010/main" val="88066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979D52-1783-4936-959E-0E794B192F7F}"/>
              </a:ext>
            </a:extLst>
          </p:cNvPr>
          <p:cNvPicPr>
            <a:picLocks noChangeAspect="1"/>
          </p:cNvPicPr>
          <p:nvPr/>
        </p:nvPicPr>
        <p:blipFill>
          <a:blip r:embed="rId2"/>
          <a:stretch>
            <a:fillRect/>
          </a:stretch>
        </p:blipFill>
        <p:spPr>
          <a:xfrm>
            <a:off x="677334" y="1035498"/>
            <a:ext cx="4785351" cy="5078332"/>
          </a:xfrm>
          <a:prstGeom prst="rect">
            <a:avLst/>
          </a:prstGeom>
        </p:spPr>
      </p:pic>
      <p:sp>
        <p:nvSpPr>
          <p:cNvPr id="5" name="Textfeld 4">
            <a:extLst>
              <a:ext uri="{FF2B5EF4-FFF2-40B4-BE49-F238E27FC236}">
                <a16:creationId xmlns:a16="http://schemas.microsoft.com/office/drawing/2014/main" id="{C148A980-E1DE-40F9-A5D0-EB0B6BAF066D}"/>
              </a:ext>
            </a:extLst>
          </p:cNvPr>
          <p:cNvSpPr txBox="1"/>
          <p:nvPr/>
        </p:nvSpPr>
        <p:spPr>
          <a:xfrm>
            <a:off x="5623291" y="2374335"/>
            <a:ext cx="3490105" cy="1200329"/>
          </a:xfrm>
          <a:prstGeom prst="rect">
            <a:avLst/>
          </a:prstGeom>
          <a:noFill/>
        </p:spPr>
        <p:txBody>
          <a:bodyPr wrap="square">
            <a:spAutoFit/>
          </a:bodyPr>
          <a:lstStyle/>
          <a:p>
            <a:r>
              <a:rPr lang="de-DE" dirty="0">
                <a:hlinkClick r:id="rId3"/>
              </a:rPr>
              <a:t>Nidderau-Uferrandstreifen (VF 2531) | Hessische Verwaltung für Bodenmanagement und Geoinformation (hessen.de)</a:t>
            </a:r>
            <a:endParaRPr lang="de-DE" dirty="0"/>
          </a:p>
        </p:txBody>
      </p:sp>
      <p:sp>
        <p:nvSpPr>
          <p:cNvPr id="4" name="Titel 1">
            <a:extLst>
              <a:ext uri="{FF2B5EF4-FFF2-40B4-BE49-F238E27FC236}">
                <a16:creationId xmlns:a16="http://schemas.microsoft.com/office/drawing/2014/main" id="{2861307F-7656-4357-89F3-064D4A28E79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Flurbereinigungsbeschluss vom 06.09.2018</a:t>
            </a:r>
          </a:p>
        </p:txBody>
      </p:sp>
    </p:spTree>
    <p:extLst>
      <p:ext uri="{BB962C8B-B14F-4D97-AF65-F5344CB8AC3E}">
        <p14:creationId xmlns:p14="http://schemas.microsoft.com/office/powerpoint/2010/main" val="4087196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70043D3-5404-4808-B961-0E57FB726ABB}"/>
              </a:ext>
            </a:extLst>
          </p:cNvPr>
          <p:cNvPicPr>
            <a:picLocks noChangeAspect="1"/>
          </p:cNvPicPr>
          <p:nvPr/>
        </p:nvPicPr>
        <p:blipFill>
          <a:blip r:embed="rId2"/>
          <a:stretch>
            <a:fillRect/>
          </a:stretch>
        </p:blipFill>
        <p:spPr>
          <a:xfrm>
            <a:off x="1113576" y="1091006"/>
            <a:ext cx="8079501" cy="5157394"/>
          </a:xfrm>
          <a:prstGeom prst="rect">
            <a:avLst/>
          </a:prstGeom>
        </p:spPr>
      </p:pic>
      <p:sp>
        <p:nvSpPr>
          <p:cNvPr id="5" name="Rechteck 4">
            <a:extLst>
              <a:ext uri="{FF2B5EF4-FFF2-40B4-BE49-F238E27FC236}">
                <a16:creationId xmlns:a16="http://schemas.microsoft.com/office/drawing/2014/main" id="{F731DCDB-8CBE-455F-A46F-A7FBC77A9904}"/>
              </a:ext>
            </a:extLst>
          </p:cNvPr>
          <p:cNvSpPr/>
          <p:nvPr/>
        </p:nvSpPr>
        <p:spPr>
          <a:xfrm>
            <a:off x="1113576" y="5251010"/>
            <a:ext cx="8005257" cy="1065900"/>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73D12E72-4D1C-4CEE-BDEC-3C3C1BCD7460}"/>
              </a:ext>
            </a:extLst>
          </p:cNvPr>
          <p:cNvSpPr txBox="1">
            <a:spLocks noGrp="1"/>
          </p:cNvSpPr>
          <p:nvPr>
            <p:ph type="title"/>
          </p:nvPr>
        </p:nvSpPr>
        <p:spPr>
          <a:xfrm>
            <a:off x="677863" y="609600"/>
            <a:ext cx="8596312"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Flurbereinigungsbeschluss vom 06.09.2018</a:t>
            </a:r>
          </a:p>
        </p:txBody>
      </p:sp>
    </p:spTree>
    <p:extLst>
      <p:ext uri="{BB962C8B-B14F-4D97-AF65-F5344CB8AC3E}">
        <p14:creationId xmlns:p14="http://schemas.microsoft.com/office/powerpoint/2010/main" val="389679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5126372" cy="939800"/>
          </a:xfrm>
        </p:spPr>
        <p:txBody>
          <a:bodyPr>
            <a:normAutofit fontScale="90000"/>
          </a:bodyPr>
          <a:lstStyle/>
          <a:p>
            <a:r>
              <a:rPr lang="de-DE" sz="2800" dirty="0"/>
              <a:t>Historischer </a:t>
            </a:r>
            <a:r>
              <a:rPr lang="de-DE" sz="2800" dirty="0" err="1"/>
              <a:t>Nidderverlauf</a:t>
            </a:r>
            <a:r>
              <a:rPr lang="de-DE" sz="2800" dirty="0"/>
              <a:t> 1858</a:t>
            </a:r>
          </a:p>
        </p:txBody>
      </p:sp>
      <p:pic>
        <p:nvPicPr>
          <p:cNvPr id="3" name="Grafik 2"/>
          <p:cNvPicPr/>
          <p:nvPr/>
        </p:nvPicPr>
        <p:blipFill>
          <a:blip r:embed="rId2"/>
          <a:stretch>
            <a:fillRect/>
          </a:stretch>
        </p:blipFill>
        <p:spPr>
          <a:xfrm>
            <a:off x="922090" y="914399"/>
            <a:ext cx="5814270" cy="5511567"/>
          </a:xfrm>
          <a:prstGeom prst="rect">
            <a:avLst/>
          </a:prstGeom>
        </p:spPr>
      </p:pic>
    </p:spTree>
    <p:extLst>
      <p:ext uri="{BB962C8B-B14F-4D97-AF65-F5344CB8AC3E}">
        <p14:creationId xmlns:p14="http://schemas.microsoft.com/office/powerpoint/2010/main" val="323987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7CC4EA-1348-45C9-AB3B-09CF79CEB63C}"/>
              </a:ext>
            </a:extLst>
          </p:cNvPr>
          <p:cNvPicPr>
            <a:picLocks noChangeAspect="1"/>
          </p:cNvPicPr>
          <p:nvPr/>
        </p:nvPicPr>
        <p:blipFill>
          <a:blip r:embed="rId2"/>
          <a:stretch>
            <a:fillRect/>
          </a:stretch>
        </p:blipFill>
        <p:spPr>
          <a:xfrm>
            <a:off x="536896" y="1077173"/>
            <a:ext cx="8580320" cy="4884515"/>
          </a:xfrm>
          <a:prstGeom prst="rect">
            <a:avLst/>
          </a:prstGeom>
        </p:spPr>
      </p:pic>
      <p:sp>
        <p:nvSpPr>
          <p:cNvPr id="4" name="Titel 1">
            <a:extLst>
              <a:ext uri="{FF2B5EF4-FFF2-40B4-BE49-F238E27FC236}">
                <a16:creationId xmlns:a16="http://schemas.microsoft.com/office/drawing/2014/main" id="{66ABEB6C-6065-450E-9583-B556859DC0A2}"/>
              </a:ext>
            </a:extLst>
          </p:cNvPr>
          <p:cNvSpPr txBox="1">
            <a:spLocks/>
          </p:cNvSpPr>
          <p:nvPr/>
        </p:nvSpPr>
        <p:spPr>
          <a:xfrm>
            <a:off x="677863" y="609600"/>
            <a:ext cx="8596312"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Flurbereinigungsbeschluss vom 06.09.2018</a:t>
            </a:r>
          </a:p>
        </p:txBody>
      </p:sp>
    </p:spTree>
    <p:extLst>
      <p:ext uri="{BB962C8B-B14F-4D97-AF65-F5344CB8AC3E}">
        <p14:creationId xmlns:p14="http://schemas.microsoft.com/office/powerpoint/2010/main" val="3606173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F69A42-2060-49E3-9E47-696405611A64}"/>
              </a:ext>
            </a:extLst>
          </p:cNvPr>
          <p:cNvPicPr>
            <a:picLocks noChangeAspect="1"/>
          </p:cNvPicPr>
          <p:nvPr/>
        </p:nvPicPr>
        <p:blipFill>
          <a:blip r:embed="rId2"/>
          <a:stretch>
            <a:fillRect/>
          </a:stretch>
        </p:blipFill>
        <p:spPr>
          <a:xfrm>
            <a:off x="577792" y="1138456"/>
            <a:ext cx="8914002" cy="4457001"/>
          </a:xfrm>
          <a:prstGeom prst="rect">
            <a:avLst/>
          </a:prstGeom>
        </p:spPr>
      </p:pic>
      <p:sp>
        <p:nvSpPr>
          <p:cNvPr id="4" name="Titel 1">
            <a:extLst>
              <a:ext uri="{FF2B5EF4-FFF2-40B4-BE49-F238E27FC236}">
                <a16:creationId xmlns:a16="http://schemas.microsoft.com/office/drawing/2014/main" id="{4C7D6860-2848-48D7-9A59-AD8D093FDBA9}"/>
              </a:ext>
            </a:extLst>
          </p:cNvPr>
          <p:cNvSpPr txBox="1">
            <a:spLocks/>
          </p:cNvSpPr>
          <p:nvPr/>
        </p:nvSpPr>
        <p:spPr>
          <a:xfrm>
            <a:off x="677863" y="609600"/>
            <a:ext cx="8596312"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Flurbereinigungsbeschluss vom 06.09.2018</a:t>
            </a:r>
          </a:p>
        </p:txBody>
      </p:sp>
    </p:spTree>
    <p:extLst>
      <p:ext uri="{BB962C8B-B14F-4D97-AF65-F5344CB8AC3E}">
        <p14:creationId xmlns:p14="http://schemas.microsoft.com/office/powerpoint/2010/main" val="1363979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Entwurf des Wege- und Gewässerplanes </a:t>
            </a:r>
          </a:p>
        </p:txBody>
      </p:sp>
      <p:pic>
        <p:nvPicPr>
          <p:cNvPr id="4" name="Inhaltsplatzhalter 3"/>
          <p:cNvPicPr>
            <a:picLocks noGrp="1" noChangeAspect="1"/>
          </p:cNvPicPr>
          <p:nvPr>
            <p:ph idx="1"/>
          </p:nvPr>
        </p:nvPicPr>
        <p:blipFill>
          <a:blip r:embed="rId2"/>
          <a:stretch>
            <a:fillRect/>
          </a:stretch>
        </p:blipFill>
        <p:spPr>
          <a:xfrm>
            <a:off x="3693583" y="1152553"/>
            <a:ext cx="3739063" cy="5343747"/>
          </a:xfrm>
          <a:prstGeom prst="rect">
            <a:avLst/>
          </a:prstGeom>
        </p:spPr>
      </p:pic>
    </p:spTree>
    <p:extLst>
      <p:ext uri="{BB962C8B-B14F-4D97-AF65-F5344CB8AC3E}">
        <p14:creationId xmlns:p14="http://schemas.microsoft.com/office/powerpoint/2010/main" val="135408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677335" y="1270000"/>
            <a:ext cx="9196508" cy="5047536"/>
          </a:xfrm>
          <a:prstGeom prst="rect">
            <a:avLst/>
          </a:prstGeom>
        </p:spPr>
        <p:txBody>
          <a:bodyPr wrap="square">
            <a:spAutoFit/>
          </a:bodyPr>
          <a:lstStyle/>
          <a:p>
            <a:pPr algn="just">
              <a:spcAft>
                <a:spcPts val="0"/>
              </a:spcAft>
            </a:pPr>
            <a:r>
              <a:rPr lang="de-DE" b="1" dirty="0">
                <a:effectLst/>
                <a:latin typeface="Arial" panose="020B0604020202020204" pitchFamily="34" charset="0"/>
                <a:ea typeface="Times New Roman" panose="02020603050405020304" pitchFamily="18" charset="0"/>
                <a:cs typeface="Times New Roman" panose="02020603050405020304" pitchFamily="18" charset="0"/>
              </a:rPr>
              <a:t>Neugestaltungsgrundsätze</a:t>
            </a:r>
          </a:p>
          <a:p>
            <a:pPr algn="just">
              <a:spcAft>
                <a:spcPts val="0"/>
              </a:spcAft>
            </a:pP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1. Verkehrserschließung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1.1 Herstellung eines befestigten und ganzjährig nutzbaren landwirtschaftlichen Wegenetzes, im Hinblick auf häufiger auftretende Hochwassersituationen.</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1.2 Gewährleistung der Grundstückserschließung.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1.3 Herstellung eines befestigten und ganzjährig nutzbaren Auenrundweges zur Entlastung der sensiblen Auenbereiche, der gleichermaßen für Fußgänger und </a:t>
            </a:r>
            <a:r>
              <a:rPr lang="de-DE" sz="1400" dirty="0">
                <a:latin typeface="Arial" panose="020B0604020202020204" pitchFamily="34" charset="0"/>
                <a:ea typeface="Times New Roman" panose="02020603050405020304" pitchFamily="18" charset="0"/>
                <a:cs typeface="Times New Roman" panose="02020603050405020304" pitchFamily="18" charset="0"/>
              </a:rPr>
              <a:t>   </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Radfahrer geeignet ist.</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2. Wasserwirtschaft</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2.1 Schaffung der Voraussetzungen zur Revitalisierung der Nidder durch die Bereitstellung von Flächen zur Ausweisung von Uferrandstreifen.</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2.2. Einbau von Strömungslenkern und Buhnen zur Unterstützung der Gewässerentwicklung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2.3. Anschnitt von alten Flusssedimenten zur Unterstützung der Eigendynamik der Nidder</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2.4. Schaffung von Flachwasserbereichen im Bereich alter Flussarme</a:t>
            </a:r>
          </a:p>
          <a:p>
            <a:pPr algn="just">
              <a:spcAft>
                <a:spcPts val="0"/>
              </a:spcAft>
            </a:pPr>
            <a:r>
              <a:rPr lang="de-DE" sz="1200" dirty="0">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3" name="Titel 1">
            <a:extLst>
              <a:ext uri="{FF2B5EF4-FFF2-40B4-BE49-F238E27FC236}">
                <a16:creationId xmlns:a16="http://schemas.microsoft.com/office/drawing/2014/main" id="{8D1645F2-3F2F-4A36-943F-4CAD4179F2AB}"/>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13517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8650" y="1347306"/>
            <a:ext cx="8993522" cy="4185761"/>
          </a:xfrm>
          <a:prstGeom prst="rect">
            <a:avLst/>
          </a:prstGeom>
        </p:spPr>
        <p:txBody>
          <a:bodyPr wrap="square">
            <a:spAutoFit/>
          </a:bodyPr>
          <a:lstStyle/>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3. Landeskultur, Agrarstruktur und Bodenschutz</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3.1 Schaffung eines zukunftsorientierten Wege- und Gewässernetzes als Grundlage für die Zusammenlegung von Eigentums- und Bewirtschaftungsflächen und zur Gewährleistung einer nachhaltigen Bewirtschaftung.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4. Landschaftsentwicklung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4.1 Verbesserung der Lebensräume und Lebensbedingungen für wildlebende Tiere und Pflanzen durch den Erhalt naturnaher Lebensräume sowie Ausweisung zusätzlicher Biotopverbundflächen.</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5. Dorferneuerung, Freizeit und Erholung</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5.1 Schaffung der Voraussetzungen zur Umsetzung einer "Auenterrasse" durch die Bereitstellung von Flächen für die Stadt Nidderau.</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5.2 Verbesserung der fußläufigen und radgängigen Anbindung mittels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Nidderquerung</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zwischen der Stadtmitte, den Wohnbaugebieten und dem Bahnhof Nidderau-Heldenbergen und somit Stärkung des Öffentlichen Personennahverkehrs und Entlastung der Ortsstraßen.</a:t>
            </a:r>
          </a:p>
          <a:p>
            <a:pPr algn="just">
              <a:spcAft>
                <a:spcPts val="0"/>
              </a:spcAft>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3" name="Titel 1">
            <a:extLst>
              <a:ext uri="{FF2B5EF4-FFF2-40B4-BE49-F238E27FC236}">
                <a16:creationId xmlns:a16="http://schemas.microsoft.com/office/drawing/2014/main" id="{632C487B-6B01-47C9-B089-ED6E74F82CB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369699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146322" y="2145890"/>
            <a:ext cx="5899355" cy="2566219"/>
          </a:xfrm>
          <a:prstGeom prst="rect">
            <a:avLst/>
          </a:prstGeom>
        </p:spPr>
      </p:pic>
      <p:pic>
        <p:nvPicPr>
          <p:cNvPr id="4" name="Grafik 3"/>
          <p:cNvPicPr>
            <a:picLocks noChangeAspect="1"/>
          </p:cNvPicPr>
          <p:nvPr/>
        </p:nvPicPr>
        <p:blipFill>
          <a:blip r:embed="rId3"/>
          <a:stretch>
            <a:fillRect/>
          </a:stretch>
        </p:blipFill>
        <p:spPr>
          <a:xfrm>
            <a:off x="677334" y="1209629"/>
            <a:ext cx="9093444" cy="4620719"/>
          </a:xfrm>
          <a:prstGeom prst="rect">
            <a:avLst/>
          </a:prstGeom>
        </p:spPr>
      </p:pic>
      <p:sp>
        <p:nvSpPr>
          <p:cNvPr id="5" name="Titel 1">
            <a:extLst>
              <a:ext uri="{FF2B5EF4-FFF2-40B4-BE49-F238E27FC236}">
                <a16:creationId xmlns:a16="http://schemas.microsoft.com/office/drawing/2014/main" id="{4F279F65-553F-4FDA-8A01-279F14946363}"/>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15615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822120" y="1267903"/>
            <a:ext cx="7466123" cy="5203100"/>
          </a:xfrm>
          <a:prstGeom prst="rect">
            <a:avLst/>
          </a:prstGeom>
        </p:spPr>
      </p:pic>
      <p:sp>
        <p:nvSpPr>
          <p:cNvPr id="4" name="Titel 1">
            <a:extLst>
              <a:ext uri="{FF2B5EF4-FFF2-40B4-BE49-F238E27FC236}">
                <a16:creationId xmlns:a16="http://schemas.microsoft.com/office/drawing/2014/main" id="{B2A023E8-6093-407B-954C-212B6FCC5933}"/>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6347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77334" y="1310780"/>
            <a:ext cx="8835062" cy="4236440"/>
          </a:xfrm>
          <a:prstGeom prst="rect">
            <a:avLst/>
          </a:prstGeom>
        </p:spPr>
      </p:pic>
      <p:sp>
        <p:nvSpPr>
          <p:cNvPr id="3" name="Titel 1">
            <a:extLst>
              <a:ext uri="{FF2B5EF4-FFF2-40B4-BE49-F238E27FC236}">
                <a16:creationId xmlns:a16="http://schemas.microsoft.com/office/drawing/2014/main" id="{4EFA2314-589C-46F0-B2B3-4FB2588AE322}"/>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36245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764" y="1266737"/>
            <a:ext cx="11830472" cy="3815374"/>
          </a:xfrm>
          <a:prstGeom prst="rect">
            <a:avLst/>
          </a:prstGeom>
        </p:spPr>
      </p:pic>
      <p:sp>
        <p:nvSpPr>
          <p:cNvPr id="3" name="Titel 1">
            <a:extLst>
              <a:ext uri="{FF2B5EF4-FFF2-40B4-BE49-F238E27FC236}">
                <a16:creationId xmlns:a16="http://schemas.microsoft.com/office/drawing/2014/main" id="{5FAE6B18-AEE9-47A6-A7CA-2305E56839E5}"/>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Entwurf des Wege- und Gewässerplanes </a:t>
            </a:r>
          </a:p>
        </p:txBody>
      </p:sp>
    </p:spTree>
    <p:extLst>
      <p:ext uri="{BB962C8B-B14F-4D97-AF65-F5344CB8AC3E}">
        <p14:creationId xmlns:p14="http://schemas.microsoft.com/office/powerpoint/2010/main" val="3191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D3D8EEB-C29B-49D9-8EF1-82A855535C0C}"/>
              </a:ext>
            </a:extLst>
          </p:cNvPr>
          <p:cNvPicPr>
            <a:picLocks noChangeAspect="1"/>
          </p:cNvPicPr>
          <p:nvPr/>
        </p:nvPicPr>
        <p:blipFill>
          <a:blip r:embed="rId2"/>
          <a:stretch>
            <a:fillRect/>
          </a:stretch>
        </p:blipFill>
        <p:spPr>
          <a:xfrm>
            <a:off x="974278" y="1124125"/>
            <a:ext cx="7347511" cy="5507370"/>
          </a:xfrm>
          <a:prstGeom prst="rect">
            <a:avLst/>
          </a:prstGeom>
        </p:spPr>
      </p:pic>
      <p:sp>
        <p:nvSpPr>
          <p:cNvPr id="3" name="Titel 1">
            <a:extLst>
              <a:ext uri="{FF2B5EF4-FFF2-40B4-BE49-F238E27FC236}">
                <a16:creationId xmlns:a16="http://schemas.microsoft.com/office/drawing/2014/main" id="{C81EABA3-DD1C-4573-9917-D20BEAF37B3E}"/>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307849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6"/>
            <a:ext cx="7148120" cy="501650"/>
          </a:xfrm>
        </p:spPr>
        <p:txBody>
          <a:bodyPr>
            <a:normAutofit fontScale="90000"/>
          </a:bodyPr>
          <a:lstStyle/>
          <a:p>
            <a:r>
              <a:rPr lang="de-DE" sz="2800" dirty="0"/>
              <a:t>Bodenschätzungskarte (Finanzamt Hanau)</a:t>
            </a:r>
          </a:p>
        </p:txBody>
      </p:sp>
      <p:pic>
        <p:nvPicPr>
          <p:cNvPr id="3" name="Grafik 2"/>
          <p:cNvPicPr>
            <a:picLocks noChangeAspect="1"/>
          </p:cNvPicPr>
          <p:nvPr/>
        </p:nvPicPr>
        <p:blipFill>
          <a:blip r:embed="rId2"/>
          <a:stretch>
            <a:fillRect/>
          </a:stretch>
        </p:blipFill>
        <p:spPr>
          <a:xfrm>
            <a:off x="897622" y="937023"/>
            <a:ext cx="6202730" cy="5497128"/>
          </a:xfrm>
          <a:prstGeom prst="rect">
            <a:avLst/>
          </a:prstGeom>
        </p:spPr>
      </p:pic>
    </p:spTree>
    <p:extLst>
      <p:ext uri="{BB962C8B-B14F-4D97-AF65-F5344CB8AC3E}">
        <p14:creationId xmlns:p14="http://schemas.microsoft.com/office/powerpoint/2010/main" val="3652955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5B9C458-5F30-408D-BA85-352073981A8F}"/>
              </a:ext>
            </a:extLst>
          </p:cNvPr>
          <p:cNvPicPr>
            <a:picLocks noChangeAspect="1"/>
          </p:cNvPicPr>
          <p:nvPr/>
        </p:nvPicPr>
        <p:blipFill>
          <a:blip r:embed="rId2"/>
          <a:stretch>
            <a:fillRect/>
          </a:stretch>
        </p:blipFill>
        <p:spPr>
          <a:xfrm>
            <a:off x="1150090" y="1270000"/>
            <a:ext cx="6940504" cy="5188591"/>
          </a:xfrm>
          <a:prstGeom prst="rect">
            <a:avLst/>
          </a:prstGeom>
        </p:spPr>
      </p:pic>
      <p:sp>
        <p:nvSpPr>
          <p:cNvPr id="3" name="Titel 1">
            <a:extLst>
              <a:ext uri="{FF2B5EF4-FFF2-40B4-BE49-F238E27FC236}">
                <a16:creationId xmlns:a16="http://schemas.microsoft.com/office/drawing/2014/main" id="{AEA3FEDD-4E26-4B74-91BE-16EEFE765BB8}"/>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1949926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555E23-9563-4A12-89F2-490687758A08}"/>
              </a:ext>
            </a:extLst>
          </p:cNvPr>
          <p:cNvPicPr>
            <a:picLocks noChangeAspect="1"/>
          </p:cNvPicPr>
          <p:nvPr/>
        </p:nvPicPr>
        <p:blipFill>
          <a:blip r:embed="rId2"/>
          <a:stretch>
            <a:fillRect/>
          </a:stretch>
        </p:blipFill>
        <p:spPr>
          <a:xfrm>
            <a:off x="822068" y="1047254"/>
            <a:ext cx="7608867" cy="5710078"/>
          </a:xfrm>
          <a:prstGeom prst="rect">
            <a:avLst/>
          </a:prstGeom>
        </p:spPr>
      </p:pic>
      <p:sp>
        <p:nvSpPr>
          <p:cNvPr id="3" name="Titel 1">
            <a:extLst>
              <a:ext uri="{FF2B5EF4-FFF2-40B4-BE49-F238E27FC236}">
                <a16:creationId xmlns:a16="http://schemas.microsoft.com/office/drawing/2014/main" id="{2CE1A9AB-7186-4D0C-AC0F-EEF166E4A50B}"/>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79424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7FB77D4-CFDD-46A0-9CA9-0A0F8DE79391}"/>
              </a:ext>
            </a:extLst>
          </p:cNvPr>
          <p:cNvPicPr>
            <a:picLocks noChangeAspect="1"/>
          </p:cNvPicPr>
          <p:nvPr/>
        </p:nvPicPr>
        <p:blipFill>
          <a:blip r:embed="rId2"/>
          <a:stretch>
            <a:fillRect/>
          </a:stretch>
        </p:blipFill>
        <p:spPr>
          <a:xfrm>
            <a:off x="1076389" y="1161120"/>
            <a:ext cx="7253879" cy="5487156"/>
          </a:xfrm>
          <a:prstGeom prst="rect">
            <a:avLst/>
          </a:prstGeom>
        </p:spPr>
      </p:pic>
      <p:sp>
        <p:nvSpPr>
          <p:cNvPr id="3" name="Titel 1">
            <a:extLst>
              <a:ext uri="{FF2B5EF4-FFF2-40B4-BE49-F238E27FC236}">
                <a16:creationId xmlns:a16="http://schemas.microsoft.com/office/drawing/2014/main" id="{F44C3309-E2AD-4A6B-B244-DC570EDCCB68}"/>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724204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5EE32C-063B-46B4-8C60-6568BBE11378}"/>
              </a:ext>
            </a:extLst>
          </p:cNvPr>
          <p:cNvPicPr>
            <a:picLocks noChangeAspect="1"/>
          </p:cNvPicPr>
          <p:nvPr/>
        </p:nvPicPr>
        <p:blipFill>
          <a:blip r:embed="rId2"/>
          <a:stretch>
            <a:fillRect/>
          </a:stretch>
        </p:blipFill>
        <p:spPr>
          <a:xfrm>
            <a:off x="914401" y="1105043"/>
            <a:ext cx="7569866" cy="5618732"/>
          </a:xfrm>
          <a:prstGeom prst="rect">
            <a:avLst/>
          </a:prstGeom>
        </p:spPr>
      </p:pic>
      <p:sp>
        <p:nvSpPr>
          <p:cNvPr id="3" name="Titel 1">
            <a:extLst>
              <a:ext uri="{FF2B5EF4-FFF2-40B4-BE49-F238E27FC236}">
                <a16:creationId xmlns:a16="http://schemas.microsoft.com/office/drawing/2014/main" id="{86229AF0-B018-4347-9040-EDDE60BE40CB}"/>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3010972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712CE2D-D788-4B28-8820-3C1A4BE7C1DC}"/>
              </a:ext>
            </a:extLst>
          </p:cNvPr>
          <p:cNvPicPr>
            <a:picLocks noChangeAspect="1"/>
          </p:cNvPicPr>
          <p:nvPr/>
        </p:nvPicPr>
        <p:blipFill>
          <a:blip r:embed="rId2"/>
          <a:stretch>
            <a:fillRect/>
          </a:stretch>
        </p:blipFill>
        <p:spPr>
          <a:xfrm>
            <a:off x="1098958" y="1270000"/>
            <a:ext cx="7298764" cy="5490452"/>
          </a:xfrm>
          <a:prstGeom prst="rect">
            <a:avLst/>
          </a:prstGeom>
        </p:spPr>
      </p:pic>
      <p:sp>
        <p:nvSpPr>
          <p:cNvPr id="3" name="Titel 1">
            <a:extLst>
              <a:ext uri="{FF2B5EF4-FFF2-40B4-BE49-F238E27FC236}">
                <a16:creationId xmlns:a16="http://schemas.microsoft.com/office/drawing/2014/main" id="{B076C487-EE59-46B3-A859-EE0183BC1935}"/>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3988355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FCB04C-0619-428D-82CB-184A7F652D38}"/>
              </a:ext>
            </a:extLst>
          </p:cNvPr>
          <p:cNvPicPr>
            <a:picLocks noChangeAspect="1"/>
          </p:cNvPicPr>
          <p:nvPr/>
        </p:nvPicPr>
        <p:blipFill>
          <a:blip r:embed="rId2"/>
          <a:stretch>
            <a:fillRect/>
          </a:stretch>
        </p:blipFill>
        <p:spPr>
          <a:xfrm>
            <a:off x="847289" y="1150269"/>
            <a:ext cx="7263503" cy="5552103"/>
          </a:xfrm>
          <a:prstGeom prst="rect">
            <a:avLst/>
          </a:prstGeom>
        </p:spPr>
      </p:pic>
      <p:sp>
        <p:nvSpPr>
          <p:cNvPr id="4" name="Titel 1">
            <a:extLst>
              <a:ext uri="{FF2B5EF4-FFF2-40B4-BE49-F238E27FC236}">
                <a16:creationId xmlns:a16="http://schemas.microsoft.com/office/drawing/2014/main" id="{9597D12E-BB57-43AE-A3CF-341345C61559}"/>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Wasserrechtliche Betrachtung des Planungsgebietes </a:t>
            </a:r>
          </a:p>
        </p:txBody>
      </p:sp>
    </p:spTree>
    <p:extLst>
      <p:ext uri="{BB962C8B-B14F-4D97-AF65-F5344CB8AC3E}">
        <p14:creationId xmlns:p14="http://schemas.microsoft.com/office/powerpoint/2010/main" val="194768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177815A-FB54-41D6-912A-DE0C1ADCC55B}"/>
              </a:ext>
            </a:extLst>
          </p:cNvPr>
          <p:cNvPicPr>
            <a:picLocks noChangeAspect="1"/>
          </p:cNvPicPr>
          <p:nvPr/>
        </p:nvPicPr>
        <p:blipFill>
          <a:blip r:embed="rId2"/>
          <a:stretch>
            <a:fillRect/>
          </a:stretch>
        </p:blipFill>
        <p:spPr>
          <a:xfrm>
            <a:off x="7949808" y="2719085"/>
            <a:ext cx="3853483" cy="2005756"/>
          </a:xfrm>
          <a:prstGeom prst="rect">
            <a:avLst/>
          </a:prstGeom>
        </p:spPr>
      </p:pic>
      <p:pic>
        <p:nvPicPr>
          <p:cNvPr id="3" name="Grafik 2">
            <a:extLst>
              <a:ext uri="{FF2B5EF4-FFF2-40B4-BE49-F238E27FC236}">
                <a16:creationId xmlns:a16="http://schemas.microsoft.com/office/drawing/2014/main" id="{B89DD456-8805-427A-A434-C0E818ADB994}"/>
              </a:ext>
            </a:extLst>
          </p:cNvPr>
          <p:cNvPicPr>
            <a:picLocks noChangeAspect="1"/>
          </p:cNvPicPr>
          <p:nvPr/>
        </p:nvPicPr>
        <p:blipFill>
          <a:blip r:embed="rId3"/>
          <a:stretch>
            <a:fillRect/>
          </a:stretch>
        </p:blipFill>
        <p:spPr>
          <a:xfrm>
            <a:off x="468608" y="1270000"/>
            <a:ext cx="7280023" cy="5129294"/>
          </a:xfrm>
          <a:prstGeom prst="rect">
            <a:avLst/>
          </a:prstGeom>
        </p:spPr>
      </p:pic>
      <p:sp>
        <p:nvSpPr>
          <p:cNvPr id="4" name="Titel 1">
            <a:extLst>
              <a:ext uri="{FF2B5EF4-FFF2-40B4-BE49-F238E27FC236}">
                <a16:creationId xmlns:a16="http://schemas.microsoft.com/office/drawing/2014/main" id="{1B56CDD2-84B5-45E5-B87D-F0DB22463C00}"/>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Bahnhof und neue Mitte mit dem ÖPNV</a:t>
            </a:r>
          </a:p>
        </p:txBody>
      </p:sp>
    </p:spTree>
    <p:extLst>
      <p:ext uri="{BB962C8B-B14F-4D97-AF65-F5344CB8AC3E}">
        <p14:creationId xmlns:p14="http://schemas.microsoft.com/office/powerpoint/2010/main" val="220826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61A2BF-B3E8-47A1-89D0-E5724206A32C}"/>
              </a:ext>
            </a:extLst>
          </p:cNvPr>
          <p:cNvPicPr>
            <a:picLocks noChangeAspect="1"/>
          </p:cNvPicPr>
          <p:nvPr/>
        </p:nvPicPr>
        <p:blipFill>
          <a:blip r:embed="rId2"/>
          <a:stretch>
            <a:fillRect/>
          </a:stretch>
        </p:blipFill>
        <p:spPr>
          <a:xfrm>
            <a:off x="841059" y="1162531"/>
            <a:ext cx="8269218" cy="4806235"/>
          </a:xfrm>
          <a:prstGeom prst="rect">
            <a:avLst/>
          </a:prstGeom>
        </p:spPr>
      </p:pic>
      <p:sp>
        <p:nvSpPr>
          <p:cNvPr id="4" name="Titel 1">
            <a:extLst>
              <a:ext uri="{FF2B5EF4-FFF2-40B4-BE49-F238E27FC236}">
                <a16:creationId xmlns:a16="http://schemas.microsoft.com/office/drawing/2014/main" id="{0B85A651-60CC-45C8-A6D0-8544ED517899}"/>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Wegstrecken vom Bahnhof zur neue Mitte</a:t>
            </a:r>
          </a:p>
        </p:txBody>
      </p:sp>
    </p:spTree>
    <p:extLst>
      <p:ext uri="{BB962C8B-B14F-4D97-AF65-F5344CB8AC3E}">
        <p14:creationId xmlns:p14="http://schemas.microsoft.com/office/powerpoint/2010/main" val="976911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D49143-E116-4B71-A8A3-9960B1934C0D}"/>
              </a:ext>
            </a:extLst>
          </p:cNvPr>
          <p:cNvPicPr>
            <a:picLocks noChangeAspect="1"/>
          </p:cNvPicPr>
          <p:nvPr/>
        </p:nvPicPr>
        <p:blipFill>
          <a:blip r:embed="rId2"/>
          <a:stretch>
            <a:fillRect/>
          </a:stretch>
        </p:blipFill>
        <p:spPr>
          <a:xfrm>
            <a:off x="761897" y="1270000"/>
            <a:ext cx="8364594" cy="4870741"/>
          </a:xfrm>
          <a:prstGeom prst="rect">
            <a:avLst/>
          </a:prstGeom>
        </p:spPr>
      </p:pic>
      <p:sp>
        <p:nvSpPr>
          <p:cNvPr id="4" name="Titel 1">
            <a:extLst>
              <a:ext uri="{FF2B5EF4-FFF2-40B4-BE49-F238E27FC236}">
                <a16:creationId xmlns:a16="http://schemas.microsoft.com/office/drawing/2014/main" id="{CB1D7FD7-2BFD-44DE-9363-C1C3A5FA11F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Wegstrecken vom Bahnhof zur neue Mitte</a:t>
            </a:r>
          </a:p>
        </p:txBody>
      </p:sp>
    </p:spTree>
    <p:extLst>
      <p:ext uri="{BB962C8B-B14F-4D97-AF65-F5344CB8AC3E}">
        <p14:creationId xmlns:p14="http://schemas.microsoft.com/office/powerpoint/2010/main" val="3856566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C5F5BB-28C4-4AF0-89B6-D2F9068EDE7B}"/>
              </a:ext>
            </a:extLst>
          </p:cNvPr>
          <p:cNvPicPr>
            <a:picLocks noChangeAspect="1"/>
          </p:cNvPicPr>
          <p:nvPr/>
        </p:nvPicPr>
        <p:blipFill>
          <a:blip r:embed="rId2"/>
          <a:stretch>
            <a:fillRect/>
          </a:stretch>
        </p:blipFill>
        <p:spPr>
          <a:xfrm>
            <a:off x="819161" y="1199624"/>
            <a:ext cx="8454841" cy="5339593"/>
          </a:xfrm>
          <a:prstGeom prst="rect">
            <a:avLst/>
          </a:prstGeom>
        </p:spPr>
      </p:pic>
      <p:sp>
        <p:nvSpPr>
          <p:cNvPr id="4" name="Titel 1">
            <a:extLst>
              <a:ext uri="{FF2B5EF4-FFF2-40B4-BE49-F238E27FC236}">
                <a16:creationId xmlns:a16="http://schemas.microsoft.com/office/drawing/2014/main" id="{A651EF38-AB58-416E-83F8-3375C96FC4FF}"/>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Wegstrecken vom Bahnhof zur neue Mitte</a:t>
            </a:r>
          </a:p>
        </p:txBody>
      </p:sp>
    </p:spTree>
    <p:extLst>
      <p:ext uri="{BB962C8B-B14F-4D97-AF65-F5344CB8AC3E}">
        <p14:creationId xmlns:p14="http://schemas.microsoft.com/office/powerpoint/2010/main" val="353605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220325" cy="45719"/>
          </a:xfrm>
        </p:spPr>
        <p:txBody>
          <a:bodyPr>
            <a:normAutofit fontScale="90000"/>
          </a:bodyPr>
          <a:lstStyle/>
          <a:p>
            <a:r>
              <a:rPr lang="de-DE" dirty="0"/>
              <a:t>Städtebaulicher Wettbewerb 1970</a:t>
            </a:r>
          </a:p>
        </p:txBody>
      </p:sp>
      <p:pic>
        <p:nvPicPr>
          <p:cNvPr id="3" name="Grafik 2"/>
          <p:cNvPicPr>
            <a:picLocks noChangeAspect="1"/>
          </p:cNvPicPr>
          <p:nvPr/>
        </p:nvPicPr>
        <p:blipFill>
          <a:blip r:embed="rId2"/>
          <a:stretch>
            <a:fillRect/>
          </a:stretch>
        </p:blipFill>
        <p:spPr>
          <a:xfrm>
            <a:off x="962025" y="899997"/>
            <a:ext cx="8030973" cy="5718713"/>
          </a:xfrm>
          <a:prstGeom prst="rect">
            <a:avLst/>
          </a:prstGeom>
        </p:spPr>
      </p:pic>
    </p:spTree>
    <p:extLst>
      <p:ext uri="{BB962C8B-B14F-4D97-AF65-F5344CB8AC3E}">
        <p14:creationId xmlns:p14="http://schemas.microsoft.com/office/powerpoint/2010/main" val="1637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DEB6041-482C-4B44-8811-2A801CE5558A}"/>
              </a:ext>
            </a:extLst>
          </p:cNvPr>
          <p:cNvPicPr>
            <a:picLocks noChangeAspect="1"/>
          </p:cNvPicPr>
          <p:nvPr/>
        </p:nvPicPr>
        <p:blipFill>
          <a:blip r:embed="rId2"/>
          <a:stretch>
            <a:fillRect/>
          </a:stretch>
        </p:blipFill>
        <p:spPr>
          <a:xfrm>
            <a:off x="756756" y="1183358"/>
            <a:ext cx="8894570" cy="5554794"/>
          </a:xfrm>
          <a:prstGeom prst="rect">
            <a:avLst/>
          </a:prstGeom>
        </p:spPr>
      </p:pic>
      <p:sp>
        <p:nvSpPr>
          <p:cNvPr id="5" name="Titel 1">
            <a:extLst>
              <a:ext uri="{FF2B5EF4-FFF2-40B4-BE49-F238E27FC236}">
                <a16:creationId xmlns:a16="http://schemas.microsoft.com/office/drawing/2014/main" id="{73B89EFF-F0F5-4CDC-9F6F-4F18F312A4C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Kosten und Förderung</a:t>
            </a:r>
          </a:p>
        </p:txBody>
      </p:sp>
    </p:spTree>
    <p:extLst>
      <p:ext uri="{BB962C8B-B14F-4D97-AF65-F5344CB8AC3E}">
        <p14:creationId xmlns:p14="http://schemas.microsoft.com/office/powerpoint/2010/main" val="2401186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BCB95D2-3A0E-422F-9A41-6AEC16A2249D}"/>
              </a:ext>
            </a:extLst>
          </p:cNvPr>
          <p:cNvSpPr txBox="1"/>
          <p:nvPr/>
        </p:nvSpPr>
        <p:spPr>
          <a:xfrm>
            <a:off x="1409351" y="1115736"/>
            <a:ext cx="6969153" cy="6186309"/>
          </a:xfrm>
          <a:prstGeom prst="rect">
            <a:avLst/>
          </a:prstGeom>
          <a:noFill/>
        </p:spPr>
        <p:txBody>
          <a:bodyPr wrap="square">
            <a:spAutoFit/>
          </a:bodyPr>
          <a:lstStyle/>
          <a:p>
            <a:pPr algn="just"/>
            <a:r>
              <a:rPr lang="de-DE" b="0" dirty="0">
                <a:solidFill>
                  <a:srgbClr val="3E3D40"/>
                </a:solidFill>
                <a:effectLst/>
                <a:latin typeface="op__roboto"/>
              </a:rPr>
              <a:t>Die Stadt Nidderau verfolgt aktuell ein Konzept zur „Aufwertung und Beruhigung“ der </a:t>
            </a:r>
            <a:r>
              <a:rPr lang="de-DE" b="0" dirty="0" err="1">
                <a:solidFill>
                  <a:srgbClr val="3E3D40"/>
                </a:solidFill>
                <a:effectLst/>
                <a:latin typeface="op__roboto"/>
              </a:rPr>
              <a:t>Nidderauen</a:t>
            </a:r>
            <a:r>
              <a:rPr lang="de-DE" b="0" dirty="0">
                <a:solidFill>
                  <a:srgbClr val="3E3D40"/>
                </a:solidFill>
                <a:effectLst/>
                <a:latin typeface="op__roboto"/>
              </a:rPr>
              <a:t>.</a:t>
            </a:r>
          </a:p>
          <a:p>
            <a:pPr algn="just"/>
            <a:endParaRPr lang="de-DE" dirty="0">
              <a:solidFill>
                <a:srgbClr val="3E3D40"/>
              </a:solidFill>
              <a:latin typeface="op__roboto"/>
            </a:endParaRPr>
          </a:p>
          <a:p>
            <a:pPr algn="just"/>
            <a:r>
              <a:rPr lang="de-DE" b="0" dirty="0">
                <a:solidFill>
                  <a:srgbClr val="3E3D40"/>
                </a:solidFill>
                <a:effectLst/>
                <a:latin typeface="op__roboto"/>
              </a:rPr>
              <a:t>Link:</a:t>
            </a:r>
          </a:p>
          <a:p>
            <a:pPr algn="just"/>
            <a:r>
              <a:rPr lang="de-DE" b="1" u="none" strike="noStrike" dirty="0">
                <a:solidFill>
                  <a:srgbClr val="29B0CC"/>
                </a:solidFill>
                <a:effectLst/>
                <a:latin typeface="op__roboto"/>
                <a:hlinkClick r:id="rId2"/>
              </a:rPr>
              <a:t>https://rim.ekom21.de/nidderau/sdnetrim/UGhVM0hpd2NXNFdFcExjZfxCqPARSOVpTnFzrzN9Qy5S3LL3RByocZNNsFnZrOZ8/Konzept_zur_Aufwertung_und_Beruhigung_der_Nidderaue.pdf?fbclid=IwAR2R9dRJj5fHNsHlokqktKJ7r3h4_KyUb-mLlWrDpLREtMwwqS_rfRPPBwg</a:t>
            </a:r>
            <a:endParaRPr lang="de-DE" b="0" dirty="0">
              <a:solidFill>
                <a:srgbClr val="3E3D40"/>
              </a:solidFill>
              <a:effectLst/>
              <a:latin typeface="op__roboto"/>
            </a:endParaRPr>
          </a:p>
          <a:p>
            <a:pPr algn="just"/>
            <a:r>
              <a:rPr lang="de-DE" b="0" dirty="0">
                <a:solidFill>
                  <a:srgbClr val="3E3D40"/>
                </a:solidFill>
                <a:effectLst/>
                <a:latin typeface="op__roboto"/>
              </a:rPr>
              <a:t>Hierzu soll eine Metallbrücke (</a:t>
            </a:r>
            <a:r>
              <a:rPr lang="de-DE" b="0" dirty="0" err="1">
                <a:solidFill>
                  <a:srgbClr val="3E3D40"/>
                </a:solidFill>
                <a:effectLst/>
                <a:latin typeface="op__roboto"/>
              </a:rPr>
              <a:t>Natrix</a:t>
            </a:r>
            <a:r>
              <a:rPr lang="de-DE" b="0" dirty="0">
                <a:solidFill>
                  <a:srgbClr val="3E3D40"/>
                </a:solidFill>
                <a:effectLst/>
                <a:latin typeface="op__roboto"/>
              </a:rPr>
              <a:t>) als Verbindung zwischen der Stadtmitte und dem Bahnhof Heldenbergen quer durch die geschützten </a:t>
            </a:r>
            <a:r>
              <a:rPr lang="de-DE" b="0" dirty="0" err="1">
                <a:solidFill>
                  <a:srgbClr val="3E3D40"/>
                </a:solidFill>
                <a:effectLst/>
                <a:latin typeface="op__roboto"/>
              </a:rPr>
              <a:t>Nidderauen</a:t>
            </a:r>
            <a:r>
              <a:rPr lang="de-DE" b="0" dirty="0">
                <a:solidFill>
                  <a:srgbClr val="3E3D40"/>
                </a:solidFill>
                <a:effectLst/>
                <a:latin typeface="op__roboto"/>
              </a:rPr>
              <a:t> dienen.</a:t>
            </a:r>
          </a:p>
          <a:p>
            <a:pPr algn="just"/>
            <a:r>
              <a:rPr lang="de-DE" b="0" dirty="0">
                <a:solidFill>
                  <a:srgbClr val="3E3D40"/>
                </a:solidFill>
                <a:effectLst/>
                <a:latin typeface="op__roboto"/>
              </a:rPr>
              <a:t> </a:t>
            </a:r>
          </a:p>
          <a:p>
            <a:pPr algn="just"/>
            <a:r>
              <a:rPr lang="de-DE" b="0" dirty="0">
                <a:solidFill>
                  <a:srgbClr val="3E3D40"/>
                </a:solidFill>
                <a:effectLst/>
                <a:latin typeface="op__roboto"/>
              </a:rPr>
              <a:t>Die Brücke soll laut Konzept zur Steigerung der Nahmobilität beitragen. </a:t>
            </a:r>
          </a:p>
          <a:p>
            <a:pPr algn="just"/>
            <a:endParaRPr lang="de-DE" dirty="0">
              <a:solidFill>
                <a:srgbClr val="3E3D40"/>
              </a:solidFill>
              <a:latin typeface="op__roboto"/>
            </a:endParaRPr>
          </a:p>
          <a:p>
            <a:pPr algn="just"/>
            <a:r>
              <a:rPr lang="de-DE" b="0" dirty="0">
                <a:solidFill>
                  <a:srgbClr val="3E3D40"/>
                </a:solidFill>
                <a:effectLst/>
                <a:latin typeface="op__roboto"/>
              </a:rPr>
              <a:t>Aktuell ist der Bahnhof von der neuen Mitte aus über den Öffentlichen Personennahverkehr, dem gut ausgebauten Radweg unterhalb der Bertha-von-Suttner-Schule und die als Tempo-30-Zone ausgewiesene Bahnhofstraße erreichbar. </a:t>
            </a:r>
          </a:p>
          <a:p>
            <a:pPr algn="just"/>
            <a:endParaRPr lang="de-DE" b="0" dirty="0">
              <a:solidFill>
                <a:srgbClr val="3E3D40"/>
              </a:solidFill>
              <a:effectLst/>
              <a:latin typeface="op__roboto"/>
            </a:endParaRPr>
          </a:p>
          <a:p>
            <a:pPr algn="just"/>
            <a:r>
              <a:rPr lang="de-DE" dirty="0">
                <a:solidFill>
                  <a:srgbClr val="FF0000"/>
                </a:solidFill>
                <a:latin typeface="op__roboto"/>
              </a:rPr>
              <a:t>- 2,1km Wegestrecke</a:t>
            </a:r>
            <a:endParaRPr lang="de-DE" b="0" dirty="0">
              <a:solidFill>
                <a:srgbClr val="FF0000"/>
              </a:solidFill>
              <a:effectLst/>
              <a:latin typeface="op__roboto"/>
            </a:endParaRPr>
          </a:p>
          <a:p>
            <a:pPr algn="just"/>
            <a:endParaRPr lang="de-DE" dirty="0">
              <a:solidFill>
                <a:srgbClr val="3E3D40"/>
              </a:solidFill>
              <a:latin typeface="op__roboto"/>
            </a:endParaRPr>
          </a:p>
          <a:p>
            <a:pPr algn="just"/>
            <a:endParaRPr lang="de-DE" b="0" dirty="0">
              <a:solidFill>
                <a:srgbClr val="3E3D40"/>
              </a:solidFill>
              <a:effectLst/>
              <a:latin typeface="op__roboto"/>
            </a:endParaRPr>
          </a:p>
        </p:txBody>
      </p:sp>
      <p:sp>
        <p:nvSpPr>
          <p:cNvPr id="3" name="Titel 1">
            <a:extLst>
              <a:ext uri="{FF2B5EF4-FFF2-40B4-BE49-F238E27FC236}">
                <a16:creationId xmlns:a16="http://schemas.microsoft.com/office/drawing/2014/main" id="{9F1EB24F-68C0-4F36-B0F4-21CF8C5EF1C1}"/>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3152882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CB09C2A-EBEA-432E-ABDD-379FDBD4714D}"/>
              </a:ext>
            </a:extLst>
          </p:cNvPr>
          <p:cNvSpPr txBox="1"/>
          <p:nvPr/>
        </p:nvSpPr>
        <p:spPr>
          <a:xfrm>
            <a:off x="793472" y="1270000"/>
            <a:ext cx="6094602" cy="2308324"/>
          </a:xfrm>
          <a:prstGeom prst="rect">
            <a:avLst/>
          </a:prstGeom>
          <a:noFill/>
        </p:spPr>
        <p:txBody>
          <a:bodyPr wrap="square">
            <a:spAutoFit/>
          </a:bodyPr>
          <a:lstStyle/>
          <a:p>
            <a:pPr algn="just"/>
            <a:r>
              <a:rPr lang="de-DE" b="0" dirty="0">
                <a:solidFill>
                  <a:srgbClr val="3E3D40"/>
                </a:solidFill>
                <a:effectLst/>
                <a:latin typeface="op__roboto"/>
              </a:rPr>
              <a:t>Eine Brücke durch das Fauna- Flora-Habitat </a:t>
            </a:r>
          </a:p>
          <a:p>
            <a:pPr algn="just"/>
            <a:endParaRPr lang="de-DE" b="0" dirty="0">
              <a:solidFill>
                <a:srgbClr val="3E3D40"/>
              </a:solidFill>
              <a:effectLst/>
              <a:latin typeface="op__roboto"/>
            </a:endParaRPr>
          </a:p>
          <a:p>
            <a:pPr marL="285750" indent="-285750" algn="just">
              <a:buFontTx/>
              <a:buChar char="-"/>
            </a:pPr>
            <a:r>
              <a:rPr lang="de-DE" dirty="0">
                <a:solidFill>
                  <a:srgbClr val="FF0000"/>
                </a:solidFill>
                <a:latin typeface="op__roboto"/>
              </a:rPr>
              <a:t>Kein FFH Gebiet „nur“ LSG</a:t>
            </a:r>
          </a:p>
          <a:p>
            <a:pPr marL="285750" indent="-285750" algn="just">
              <a:buFontTx/>
              <a:buChar char="-"/>
            </a:pPr>
            <a:endParaRPr lang="de-DE" dirty="0">
              <a:solidFill>
                <a:srgbClr val="FF0000"/>
              </a:solidFill>
              <a:latin typeface="op__roboto"/>
            </a:endParaRPr>
          </a:p>
          <a:p>
            <a:pPr algn="just"/>
            <a:r>
              <a:rPr lang="de-DE" b="0" dirty="0">
                <a:solidFill>
                  <a:srgbClr val="3E3D40"/>
                </a:solidFill>
                <a:effectLst/>
                <a:latin typeface="op__roboto"/>
              </a:rPr>
              <a:t>würde die vorhandene und gut ausgeleuchtete Verkehrsführung unwesentlich verkürzen.</a:t>
            </a:r>
          </a:p>
          <a:p>
            <a:pPr algn="just"/>
            <a:endParaRPr lang="de-DE" dirty="0">
              <a:solidFill>
                <a:srgbClr val="3E3D40"/>
              </a:solidFill>
              <a:latin typeface="op__roboto"/>
            </a:endParaRPr>
          </a:p>
          <a:p>
            <a:pPr algn="just"/>
            <a:r>
              <a:rPr lang="de-DE" b="0" dirty="0">
                <a:solidFill>
                  <a:srgbClr val="FF0000"/>
                </a:solidFill>
                <a:effectLst/>
                <a:latin typeface="op__roboto"/>
              </a:rPr>
              <a:t>-   750 m Wegestrecke – Differenz 1350m </a:t>
            </a:r>
          </a:p>
        </p:txBody>
      </p:sp>
      <p:sp>
        <p:nvSpPr>
          <p:cNvPr id="5" name="Textfeld 4">
            <a:extLst>
              <a:ext uri="{FF2B5EF4-FFF2-40B4-BE49-F238E27FC236}">
                <a16:creationId xmlns:a16="http://schemas.microsoft.com/office/drawing/2014/main" id="{667BD87A-5230-410F-A6C7-4CBD970C0ADD}"/>
              </a:ext>
            </a:extLst>
          </p:cNvPr>
          <p:cNvSpPr txBox="1"/>
          <p:nvPr/>
        </p:nvSpPr>
        <p:spPr>
          <a:xfrm>
            <a:off x="793472" y="3578324"/>
            <a:ext cx="6094602" cy="1754326"/>
          </a:xfrm>
          <a:prstGeom prst="rect">
            <a:avLst/>
          </a:prstGeom>
          <a:noFill/>
        </p:spPr>
        <p:txBody>
          <a:bodyPr wrap="square">
            <a:spAutoFit/>
          </a:bodyPr>
          <a:lstStyle/>
          <a:p>
            <a:pPr algn="just"/>
            <a:r>
              <a:rPr lang="de-DE" b="0" dirty="0">
                <a:solidFill>
                  <a:srgbClr val="3E3D40"/>
                </a:solidFill>
                <a:effectLst/>
                <a:latin typeface="op__roboto"/>
              </a:rPr>
              <a:t>Parallel dazu sollen asphaltierte Rundwege teilweise im Überschwemmungsgebiet angelegt werden.</a:t>
            </a:r>
          </a:p>
          <a:p>
            <a:pPr algn="just"/>
            <a:endParaRPr lang="de-DE" b="0" dirty="0">
              <a:solidFill>
                <a:srgbClr val="3E3D40"/>
              </a:solidFill>
              <a:effectLst/>
              <a:latin typeface="op__roboto"/>
            </a:endParaRPr>
          </a:p>
          <a:p>
            <a:pPr marL="285750" indent="-285750" algn="just">
              <a:buFontTx/>
              <a:buChar char="-"/>
            </a:pPr>
            <a:r>
              <a:rPr lang="de-DE" dirty="0">
                <a:solidFill>
                  <a:srgbClr val="FF0000"/>
                </a:solidFill>
                <a:latin typeface="op__roboto"/>
              </a:rPr>
              <a:t>Der Nördliche Teil schließt die Lücke zwischen Hügelstraße und AGO</a:t>
            </a:r>
          </a:p>
          <a:p>
            <a:pPr marL="285750" indent="-285750" algn="just">
              <a:buFontTx/>
              <a:buChar char="-"/>
            </a:pPr>
            <a:endParaRPr lang="de-DE" dirty="0">
              <a:solidFill>
                <a:srgbClr val="FF0000"/>
              </a:solidFill>
              <a:latin typeface="op__roboto"/>
            </a:endParaRPr>
          </a:p>
        </p:txBody>
      </p:sp>
      <p:sp>
        <p:nvSpPr>
          <p:cNvPr id="4" name="Titel 1">
            <a:extLst>
              <a:ext uri="{FF2B5EF4-FFF2-40B4-BE49-F238E27FC236}">
                <a16:creationId xmlns:a16="http://schemas.microsoft.com/office/drawing/2014/main" id="{9DBA6991-052E-4911-9D1F-B5B84010B5D1}"/>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986161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A4CD837-3248-4F20-875D-350E4660C552}"/>
              </a:ext>
            </a:extLst>
          </p:cNvPr>
          <p:cNvSpPr txBox="1"/>
          <p:nvPr/>
        </p:nvSpPr>
        <p:spPr>
          <a:xfrm>
            <a:off x="677334" y="1374714"/>
            <a:ext cx="6094602" cy="3693319"/>
          </a:xfrm>
          <a:prstGeom prst="rect">
            <a:avLst/>
          </a:prstGeom>
          <a:noFill/>
        </p:spPr>
        <p:txBody>
          <a:bodyPr wrap="square">
            <a:spAutoFit/>
          </a:bodyPr>
          <a:lstStyle/>
          <a:p>
            <a:pPr algn="just"/>
            <a:r>
              <a:rPr lang="de-DE" b="0" dirty="0">
                <a:solidFill>
                  <a:srgbClr val="3E3D40"/>
                </a:solidFill>
                <a:effectLst/>
                <a:latin typeface="op__roboto"/>
              </a:rPr>
              <a:t> Laut Konzept sollen dadurch die Besucherströme gelenkt werden. Das von der Stadt beauftragte Konzept spricht von einem aktuell vorhandenen „enormen Besucherdruck“. Belastbare Zahlen werden aber nicht vorgelegt.</a:t>
            </a:r>
          </a:p>
          <a:p>
            <a:pPr algn="just"/>
            <a:r>
              <a:rPr lang="de-DE" b="0" dirty="0">
                <a:solidFill>
                  <a:srgbClr val="3E3D40"/>
                </a:solidFill>
                <a:effectLst/>
                <a:latin typeface="op__roboto"/>
              </a:rPr>
              <a:t>Genau diese geplanten Wege werden aus unserer Sicht die Besucherströme erst anregen und erzeugen. Die beabsichtigten Infopoints, Ruheinseln mit Bänken, das offene Klassenzimmer sowie auch die Beleuchtung der Brücke widersprechen daher einer Beruhigung der Auen.</a:t>
            </a:r>
          </a:p>
          <a:p>
            <a:pPr algn="just"/>
            <a:endParaRPr lang="de-DE" dirty="0">
              <a:solidFill>
                <a:srgbClr val="3E3D40"/>
              </a:solidFill>
              <a:latin typeface="op__roboto"/>
            </a:endParaRPr>
          </a:p>
          <a:p>
            <a:pPr algn="just"/>
            <a:r>
              <a:rPr lang="de-DE" b="0" dirty="0">
                <a:solidFill>
                  <a:srgbClr val="3E3D40"/>
                </a:solidFill>
                <a:effectLst/>
                <a:latin typeface="op__roboto"/>
              </a:rPr>
              <a:t>- </a:t>
            </a:r>
            <a:r>
              <a:rPr lang="de-DE" b="0" dirty="0">
                <a:solidFill>
                  <a:srgbClr val="FF0000"/>
                </a:solidFill>
                <a:effectLst/>
                <a:latin typeface="op__roboto"/>
              </a:rPr>
              <a:t>Die genehmigenden Behörden sehen hier die Möglichkeit die Nutzer der Aue aus den Wiesenflächen herauszuhalten, bzw. zu führen </a:t>
            </a:r>
          </a:p>
        </p:txBody>
      </p:sp>
      <p:sp>
        <p:nvSpPr>
          <p:cNvPr id="4" name="Titel 1">
            <a:extLst>
              <a:ext uri="{FF2B5EF4-FFF2-40B4-BE49-F238E27FC236}">
                <a16:creationId xmlns:a16="http://schemas.microsoft.com/office/drawing/2014/main" id="{BEA3A49C-D8CC-46FE-8E9A-0FF21ABD2568}"/>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1931997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1D9A72-E7AB-44BA-A2FD-DDBA8E50FA3D}"/>
              </a:ext>
            </a:extLst>
          </p:cNvPr>
          <p:cNvSpPr txBox="1"/>
          <p:nvPr/>
        </p:nvSpPr>
        <p:spPr>
          <a:xfrm>
            <a:off x="677334" y="1270000"/>
            <a:ext cx="6094602" cy="3416320"/>
          </a:xfrm>
          <a:prstGeom prst="rect">
            <a:avLst/>
          </a:prstGeom>
          <a:noFill/>
        </p:spPr>
        <p:txBody>
          <a:bodyPr wrap="square">
            <a:spAutoFit/>
          </a:bodyPr>
          <a:lstStyle/>
          <a:p>
            <a:pPr algn="l"/>
            <a:r>
              <a:rPr lang="de-DE" b="1" dirty="0">
                <a:solidFill>
                  <a:srgbClr val="3E3D40"/>
                </a:solidFill>
                <a:effectLst/>
                <a:latin typeface="op__roboto"/>
              </a:rPr>
              <a:t>Begründung</a:t>
            </a:r>
          </a:p>
          <a:p>
            <a:pPr algn="just" rtl="0"/>
            <a:r>
              <a:rPr lang="de-DE" b="0" dirty="0">
                <a:solidFill>
                  <a:srgbClr val="3E3D40"/>
                </a:solidFill>
                <a:effectLst/>
                <a:latin typeface="op__roboto"/>
              </a:rPr>
              <a:t>Durch die angedachten Metallbrücke und die Spazierwege mit Freizeiteinrichtungen wird die Landschaft massiv gestört, dort lebende Tiere verdrängt oder gar getötet sowie die Brut- und Setzzeit dauerhaft gestört.</a:t>
            </a:r>
          </a:p>
          <a:p>
            <a:pPr algn="just" rtl="0"/>
            <a:endParaRPr lang="de-DE" b="0" dirty="0">
              <a:solidFill>
                <a:srgbClr val="3E3D40"/>
              </a:solidFill>
              <a:effectLst/>
              <a:latin typeface="op__roboto"/>
            </a:endParaRPr>
          </a:p>
          <a:p>
            <a:pPr algn="just" rtl="0"/>
            <a:r>
              <a:rPr lang="de-DE" dirty="0">
                <a:solidFill>
                  <a:srgbClr val="3E3D40"/>
                </a:solidFill>
                <a:latin typeface="op__roboto"/>
              </a:rPr>
              <a:t>- </a:t>
            </a:r>
            <a:r>
              <a:rPr lang="de-DE" dirty="0">
                <a:solidFill>
                  <a:srgbClr val="FF0000"/>
                </a:solidFill>
                <a:latin typeface="op__roboto"/>
              </a:rPr>
              <a:t>Das ist eine Interpretation der Petitionsinitiatoren, dagegen sehen Obere- und Untere Naturschutzbehörde diesen Tatbestand durch die aktuelle Nutzung der Aue eher als gegeben und das Konzept kann hier Abhilfe schaffen</a:t>
            </a:r>
          </a:p>
          <a:p>
            <a:pPr algn="just" rtl="0"/>
            <a:endParaRPr lang="de-DE" b="0" dirty="0">
              <a:solidFill>
                <a:srgbClr val="3E3D40"/>
              </a:solidFill>
              <a:effectLst/>
              <a:latin typeface="op__roboto"/>
            </a:endParaRPr>
          </a:p>
          <a:p>
            <a:pPr algn="just" rtl="0"/>
            <a:r>
              <a:rPr lang="de-DE" b="0" dirty="0">
                <a:solidFill>
                  <a:srgbClr val="3E3D40"/>
                </a:solidFill>
                <a:effectLst/>
                <a:latin typeface="op__roboto"/>
              </a:rPr>
              <a:t> </a:t>
            </a:r>
          </a:p>
        </p:txBody>
      </p:sp>
      <p:sp>
        <p:nvSpPr>
          <p:cNvPr id="4" name="Titel 1">
            <a:extLst>
              <a:ext uri="{FF2B5EF4-FFF2-40B4-BE49-F238E27FC236}">
                <a16:creationId xmlns:a16="http://schemas.microsoft.com/office/drawing/2014/main" id="{85799D80-09D7-4292-8E5C-6B7D8203A92E}"/>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101109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51C9432-4CB7-4349-BB16-2944A67572B9}"/>
              </a:ext>
            </a:extLst>
          </p:cNvPr>
          <p:cNvSpPr txBox="1"/>
          <p:nvPr/>
        </p:nvSpPr>
        <p:spPr>
          <a:xfrm>
            <a:off x="677334" y="1270000"/>
            <a:ext cx="6094602" cy="3693319"/>
          </a:xfrm>
          <a:prstGeom prst="rect">
            <a:avLst/>
          </a:prstGeom>
          <a:noFill/>
        </p:spPr>
        <p:txBody>
          <a:bodyPr wrap="square">
            <a:spAutoFit/>
          </a:bodyPr>
          <a:lstStyle/>
          <a:p>
            <a:pPr algn="just" rtl="0"/>
            <a:r>
              <a:rPr lang="de-DE" b="0" dirty="0">
                <a:solidFill>
                  <a:srgbClr val="3E3D40"/>
                </a:solidFill>
                <a:effectLst/>
                <a:latin typeface="op__roboto"/>
              </a:rPr>
              <a:t>Des Weiteren muss durch mehr Besucher/innen zwangsläufig mit einer erhöhten Verschmutzung durch Müll gerechnet werden.</a:t>
            </a:r>
          </a:p>
          <a:p>
            <a:pPr algn="just" rtl="0"/>
            <a:r>
              <a:rPr lang="de-DE" b="0" dirty="0">
                <a:solidFill>
                  <a:srgbClr val="3E3D40"/>
                </a:solidFill>
                <a:effectLst/>
                <a:latin typeface="op__roboto"/>
              </a:rPr>
              <a:t>Im Sinne eines schützenswerten Fauna-Flora-Habitats </a:t>
            </a:r>
          </a:p>
          <a:p>
            <a:pPr algn="just" rtl="0"/>
            <a:r>
              <a:rPr lang="de-DE" dirty="0">
                <a:solidFill>
                  <a:srgbClr val="FF0000"/>
                </a:solidFill>
                <a:latin typeface="op__roboto"/>
              </a:rPr>
              <a:t>-    LSG</a:t>
            </a:r>
          </a:p>
          <a:p>
            <a:pPr algn="just" rtl="0"/>
            <a:r>
              <a:rPr lang="de-DE" b="0" dirty="0">
                <a:solidFill>
                  <a:srgbClr val="3E3D40"/>
                </a:solidFill>
                <a:effectLst/>
                <a:latin typeface="op__roboto"/>
              </a:rPr>
              <a:t>möchten wir dieses innerstädtische Naturkleinod erhalten.</a:t>
            </a:r>
          </a:p>
          <a:p>
            <a:pPr algn="just" rtl="0"/>
            <a:r>
              <a:rPr lang="de-DE" b="1" dirty="0">
                <a:solidFill>
                  <a:srgbClr val="3E3D40"/>
                </a:solidFill>
                <a:effectLst/>
                <a:latin typeface="op__roboto"/>
              </a:rPr>
              <a:t>Wir plädieren daher ausschließlich für die Umsetzung der Wasserrahmenrichtlinie und eine in diesem Sinne durchzuführende Renaturierung der Nidder und des Altarms.</a:t>
            </a:r>
            <a:r>
              <a:rPr lang="de-DE" b="0" dirty="0">
                <a:solidFill>
                  <a:srgbClr val="3E3D40"/>
                </a:solidFill>
                <a:effectLst/>
                <a:latin typeface="op__roboto"/>
              </a:rPr>
              <a:t> </a:t>
            </a:r>
          </a:p>
          <a:p>
            <a:pPr marL="285750" indent="-285750" algn="just" rtl="0">
              <a:buFontTx/>
              <a:buChar char="-"/>
            </a:pPr>
            <a:r>
              <a:rPr lang="de-DE" dirty="0">
                <a:solidFill>
                  <a:srgbClr val="FF0000"/>
                </a:solidFill>
                <a:latin typeface="op__roboto"/>
              </a:rPr>
              <a:t>Auch die Öffnung und Reaktivierung des Altarms wird ein deutlicher Eingriff mit Erdbewegung und Ufergestaltung sein</a:t>
            </a:r>
          </a:p>
          <a:p>
            <a:pPr marL="285750" indent="-285750" algn="just" rtl="0">
              <a:buFontTx/>
              <a:buChar char="-"/>
            </a:pPr>
            <a:r>
              <a:rPr lang="de-DE" dirty="0">
                <a:solidFill>
                  <a:srgbClr val="FF0000"/>
                </a:solidFill>
                <a:latin typeface="op__roboto"/>
              </a:rPr>
              <a:t>Mit der Forderung in der Petition würde auch die Hundewiesen nicht umgesetzt werden</a:t>
            </a:r>
          </a:p>
        </p:txBody>
      </p:sp>
      <p:sp>
        <p:nvSpPr>
          <p:cNvPr id="4" name="Titel 1">
            <a:extLst>
              <a:ext uri="{FF2B5EF4-FFF2-40B4-BE49-F238E27FC236}">
                <a16:creationId xmlns:a16="http://schemas.microsoft.com/office/drawing/2014/main" id="{9E95F8C7-4C97-4387-97FE-A3D2E136C5AA}"/>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124539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BFFCD67-6746-41F7-9775-5C5DDF9CA6C0}"/>
              </a:ext>
            </a:extLst>
          </p:cNvPr>
          <p:cNvSpPr txBox="1"/>
          <p:nvPr/>
        </p:nvSpPr>
        <p:spPr>
          <a:xfrm>
            <a:off x="677334" y="1270000"/>
            <a:ext cx="6094602" cy="3416320"/>
          </a:xfrm>
          <a:prstGeom prst="rect">
            <a:avLst/>
          </a:prstGeom>
          <a:noFill/>
        </p:spPr>
        <p:txBody>
          <a:bodyPr wrap="square">
            <a:spAutoFit/>
          </a:bodyPr>
          <a:lstStyle/>
          <a:p>
            <a:pPr algn="just" rtl="0"/>
            <a:r>
              <a:rPr lang="de-DE" b="0" dirty="0">
                <a:solidFill>
                  <a:srgbClr val="3E3D40"/>
                </a:solidFill>
                <a:effectLst/>
                <a:latin typeface="op__roboto"/>
              </a:rPr>
              <a:t>Sowohl eine Brücke über die gesamte Aue als auch die Versiegelung von Flächen zur Freizeitnutzung widersprechen nicht nur einer gewünschten Beruhigung, sondern sind vor dem Hintergrund des Klimawandels absolut kontraproduktiv.</a:t>
            </a:r>
          </a:p>
          <a:p>
            <a:pPr algn="just" rtl="0"/>
            <a:endParaRPr lang="de-DE" b="0" dirty="0">
              <a:solidFill>
                <a:srgbClr val="3E3D40"/>
              </a:solidFill>
              <a:effectLst/>
              <a:latin typeface="op__roboto"/>
            </a:endParaRPr>
          </a:p>
          <a:p>
            <a:pPr marL="285750" indent="-285750" algn="just" rtl="0">
              <a:buFontTx/>
              <a:buChar char="-"/>
            </a:pPr>
            <a:r>
              <a:rPr lang="de-DE" dirty="0">
                <a:solidFill>
                  <a:srgbClr val="FF0000"/>
                </a:solidFill>
                <a:latin typeface="op__roboto"/>
              </a:rPr>
              <a:t>Gerade im Hinblick auf den Klimawandel muss der fossil gestützte Verkehr reduziert werden. Dies gelingt nur mit dem Angebot von kurzen Wegen für Fuß- Radverkehrsverbindungen</a:t>
            </a:r>
          </a:p>
          <a:p>
            <a:pPr marL="285750" indent="-285750" algn="just" rtl="0">
              <a:buFontTx/>
              <a:buChar char="-"/>
            </a:pPr>
            <a:endParaRPr lang="de-DE" b="0" dirty="0">
              <a:solidFill>
                <a:srgbClr val="FF0000"/>
              </a:solidFill>
              <a:effectLst/>
              <a:latin typeface="op__roboto"/>
            </a:endParaRPr>
          </a:p>
          <a:p>
            <a:pPr algn="just" rtl="0"/>
            <a:r>
              <a:rPr lang="de-DE" b="0" dirty="0">
                <a:solidFill>
                  <a:srgbClr val="3E3D40"/>
                </a:solidFill>
                <a:effectLst/>
                <a:latin typeface="op__roboto"/>
              </a:rPr>
              <a:t>Mit Eurer/Ihrer Unterschrift unterstützen Sie uns und können damit hoffentlich zum Erhalt der </a:t>
            </a:r>
            <a:r>
              <a:rPr lang="de-DE" b="0" dirty="0" err="1">
                <a:solidFill>
                  <a:srgbClr val="3E3D40"/>
                </a:solidFill>
                <a:effectLst/>
                <a:latin typeface="op__roboto"/>
              </a:rPr>
              <a:t>Nidderauen</a:t>
            </a:r>
            <a:r>
              <a:rPr lang="de-DE" b="0" dirty="0">
                <a:solidFill>
                  <a:srgbClr val="3E3D40"/>
                </a:solidFill>
                <a:effectLst/>
                <a:latin typeface="op__roboto"/>
              </a:rPr>
              <a:t> beitragen.</a:t>
            </a:r>
          </a:p>
        </p:txBody>
      </p:sp>
      <p:sp>
        <p:nvSpPr>
          <p:cNvPr id="4" name="Titel 1">
            <a:extLst>
              <a:ext uri="{FF2B5EF4-FFF2-40B4-BE49-F238E27FC236}">
                <a16:creationId xmlns:a16="http://schemas.microsoft.com/office/drawing/2014/main" id="{40457421-2790-448E-8B56-136DB0E74BD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Informationen</a:t>
            </a:r>
          </a:p>
        </p:txBody>
      </p:sp>
    </p:spTree>
    <p:extLst>
      <p:ext uri="{BB962C8B-B14F-4D97-AF65-F5344CB8AC3E}">
        <p14:creationId xmlns:p14="http://schemas.microsoft.com/office/powerpoint/2010/main" val="2582409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13FF793-74B1-4547-B461-BC3FBE89D646}"/>
              </a:ext>
            </a:extLst>
          </p:cNvPr>
          <p:cNvPicPr>
            <a:picLocks noChangeAspect="1"/>
          </p:cNvPicPr>
          <p:nvPr/>
        </p:nvPicPr>
        <p:blipFill rotWithShape="1">
          <a:blip r:embed="rId2"/>
          <a:srcRect l="2684"/>
          <a:stretch/>
        </p:blipFill>
        <p:spPr>
          <a:xfrm>
            <a:off x="293614" y="1076426"/>
            <a:ext cx="10036029" cy="4386365"/>
          </a:xfrm>
          <a:prstGeom prst="rect">
            <a:avLst/>
          </a:prstGeom>
        </p:spPr>
      </p:pic>
      <p:sp>
        <p:nvSpPr>
          <p:cNvPr id="4" name="Titel 1">
            <a:extLst>
              <a:ext uri="{FF2B5EF4-FFF2-40B4-BE49-F238E27FC236}">
                <a16:creationId xmlns:a16="http://schemas.microsoft.com/office/drawing/2014/main" id="{EBA45720-B7B4-4AB0-B6BD-17540B1EEFEF}"/>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Aktuelle Planungen im ÖPNV </a:t>
            </a:r>
          </a:p>
        </p:txBody>
      </p:sp>
    </p:spTree>
    <p:extLst>
      <p:ext uri="{BB962C8B-B14F-4D97-AF65-F5344CB8AC3E}">
        <p14:creationId xmlns:p14="http://schemas.microsoft.com/office/powerpoint/2010/main" val="3355422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19594D-E0C4-4E6C-92B6-9E5DB91FCE94}"/>
              </a:ext>
            </a:extLst>
          </p:cNvPr>
          <p:cNvPicPr>
            <a:picLocks noChangeAspect="1"/>
          </p:cNvPicPr>
          <p:nvPr/>
        </p:nvPicPr>
        <p:blipFill>
          <a:blip r:embed="rId2"/>
          <a:stretch>
            <a:fillRect/>
          </a:stretch>
        </p:blipFill>
        <p:spPr>
          <a:xfrm>
            <a:off x="316324" y="1013442"/>
            <a:ext cx="9318688" cy="5559332"/>
          </a:xfrm>
          <a:prstGeom prst="rect">
            <a:avLst/>
          </a:prstGeom>
        </p:spPr>
      </p:pic>
      <p:sp>
        <p:nvSpPr>
          <p:cNvPr id="4" name="Titel 1">
            <a:extLst>
              <a:ext uri="{FF2B5EF4-FFF2-40B4-BE49-F238E27FC236}">
                <a16:creationId xmlns:a16="http://schemas.microsoft.com/office/drawing/2014/main" id="{5E146995-BBE2-4D0F-A7E1-B95DADCEA4C6}"/>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Aktuelle Planungen im ÖPNV </a:t>
            </a:r>
          </a:p>
        </p:txBody>
      </p:sp>
    </p:spTree>
    <p:extLst>
      <p:ext uri="{BB962C8B-B14F-4D97-AF65-F5344CB8AC3E}">
        <p14:creationId xmlns:p14="http://schemas.microsoft.com/office/powerpoint/2010/main" val="4288990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778287F-122A-4BB4-BF29-CD6E998D1316}"/>
              </a:ext>
            </a:extLst>
          </p:cNvPr>
          <p:cNvPicPr>
            <a:picLocks noChangeAspect="1"/>
          </p:cNvPicPr>
          <p:nvPr/>
        </p:nvPicPr>
        <p:blipFill>
          <a:blip r:embed="rId2"/>
          <a:stretch>
            <a:fillRect/>
          </a:stretch>
        </p:blipFill>
        <p:spPr>
          <a:xfrm>
            <a:off x="677334" y="1131172"/>
            <a:ext cx="6725444" cy="5508714"/>
          </a:xfrm>
          <a:prstGeom prst="rect">
            <a:avLst/>
          </a:prstGeom>
        </p:spPr>
      </p:pic>
      <p:sp>
        <p:nvSpPr>
          <p:cNvPr id="4" name="Titel 1">
            <a:extLst>
              <a:ext uri="{FF2B5EF4-FFF2-40B4-BE49-F238E27FC236}">
                <a16:creationId xmlns:a16="http://schemas.microsoft.com/office/drawing/2014/main" id="{3023E6C3-F9C6-44C5-A1B2-FB86B2C0556F}"/>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Aktuelle Planungen im ÖPNV </a:t>
            </a:r>
          </a:p>
        </p:txBody>
      </p:sp>
    </p:spTree>
    <p:extLst>
      <p:ext uri="{BB962C8B-B14F-4D97-AF65-F5344CB8AC3E}">
        <p14:creationId xmlns:p14="http://schemas.microsoft.com/office/powerpoint/2010/main" val="46349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8734425" cy="254000"/>
          </a:xfrm>
        </p:spPr>
        <p:txBody>
          <a:bodyPr>
            <a:noAutofit/>
          </a:bodyPr>
          <a:lstStyle/>
          <a:p>
            <a:r>
              <a:rPr lang="de-DE" sz="2800" dirty="0" err="1"/>
              <a:t>Nidderbereich</a:t>
            </a:r>
            <a:r>
              <a:rPr lang="de-DE" sz="2800" dirty="0"/>
              <a:t> im städtebaulichen Wettbewerb 1970</a:t>
            </a:r>
          </a:p>
        </p:txBody>
      </p:sp>
      <p:pic>
        <p:nvPicPr>
          <p:cNvPr id="3" name="Grafik 2"/>
          <p:cNvPicPr>
            <a:picLocks noChangeAspect="1"/>
          </p:cNvPicPr>
          <p:nvPr/>
        </p:nvPicPr>
        <p:blipFill>
          <a:blip r:embed="rId2"/>
          <a:stretch>
            <a:fillRect/>
          </a:stretch>
        </p:blipFill>
        <p:spPr>
          <a:xfrm>
            <a:off x="981510" y="1041010"/>
            <a:ext cx="8222823" cy="5451863"/>
          </a:xfrm>
          <a:prstGeom prst="rect">
            <a:avLst/>
          </a:prstGeom>
        </p:spPr>
      </p:pic>
    </p:spTree>
    <p:extLst>
      <p:ext uri="{BB962C8B-B14F-4D97-AF65-F5344CB8AC3E}">
        <p14:creationId xmlns:p14="http://schemas.microsoft.com/office/powerpoint/2010/main" val="38797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B7AEED0-6145-4154-8B8F-4D42CDEED526}"/>
              </a:ext>
            </a:extLst>
          </p:cNvPr>
          <p:cNvPicPr>
            <a:picLocks noChangeAspect="1"/>
          </p:cNvPicPr>
          <p:nvPr/>
        </p:nvPicPr>
        <p:blipFill>
          <a:blip r:embed="rId2"/>
          <a:stretch>
            <a:fillRect/>
          </a:stretch>
        </p:blipFill>
        <p:spPr>
          <a:xfrm>
            <a:off x="750290" y="1154229"/>
            <a:ext cx="10020300" cy="5438775"/>
          </a:xfrm>
          <a:prstGeom prst="rect">
            <a:avLst/>
          </a:prstGeom>
        </p:spPr>
      </p:pic>
      <p:sp>
        <p:nvSpPr>
          <p:cNvPr id="4" name="Titel 1">
            <a:extLst>
              <a:ext uri="{FF2B5EF4-FFF2-40B4-BE49-F238E27FC236}">
                <a16:creationId xmlns:a16="http://schemas.microsoft.com/office/drawing/2014/main" id="{1164CB0F-EE9E-42BA-8E3F-3086C52BA82D}"/>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Vision und Zukunft</a:t>
            </a:r>
          </a:p>
        </p:txBody>
      </p:sp>
    </p:spTree>
    <p:extLst>
      <p:ext uri="{BB962C8B-B14F-4D97-AF65-F5344CB8AC3E}">
        <p14:creationId xmlns:p14="http://schemas.microsoft.com/office/powerpoint/2010/main" val="366042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4E4E97-CA02-4CD7-8337-B8BCFC7116C0}"/>
              </a:ext>
            </a:extLst>
          </p:cNvPr>
          <p:cNvPicPr>
            <a:picLocks noChangeAspect="1"/>
          </p:cNvPicPr>
          <p:nvPr/>
        </p:nvPicPr>
        <p:blipFill>
          <a:blip r:embed="rId2"/>
          <a:stretch>
            <a:fillRect/>
          </a:stretch>
        </p:blipFill>
        <p:spPr>
          <a:xfrm>
            <a:off x="677334" y="1270000"/>
            <a:ext cx="10155437" cy="5315358"/>
          </a:xfrm>
          <a:prstGeom prst="rect">
            <a:avLst/>
          </a:prstGeom>
        </p:spPr>
      </p:pic>
      <p:sp>
        <p:nvSpPr>
          <p:cNvPr id="4" name="Titel 1">
            <a:extLst>
              <a:ext uri="{FF2B5EF4-FFF2-40B4-BE49-F238E27FC236}">
                <a16:creationId xmlns:a16="http://schemas.microsoft.com/office/drawing/2014/main" id="{AE2CBBBD-20B1-4C78-BF89-4DACF1C95EA4}"/>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Vision und Zukunft</a:t>
            </a:r>
          </a:p>
        </p:txBody>
      </p:sp>
    </p:spTree>
    <p:extLst>
      <p:ext uri="{BB962C8B-B14F-4D97-AF65-F5344CB8AC3E}">
        <p14:creationId xmlns:p14="http://schemas.microsoft.com/office/powerpoint/2010/main" val="49043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A2727E-3D4D-4004-A683-B66EAF019217}"/>
              </a:ext>
            </a:extLst>
          </p:cNvPr>
          <p:cNvPicPr>
            <a:picLocks noChangeAspect="1"/>
          </p:cNvPicPr>
          <p:nvPr/>
        </p:nvPicPr>
        <p:blipFill>
          <a:blip r:embed="rId2"/>
          <a:stretch>
            <a:fillRect/>
          </a:stretch>
        </p:blipFill>
        <p:spPr>
          <a:xfrm>
            <a:off x="742633" y="1132513"/>
            <a:ext cx="9480802" cy="5259897"/>
          </a:xfrm>
          <a:prstGeom prst="rect">
            <a:avLst/>
          </a:prstGeom>
        </p:spPr>
      </p:pic>
      <p:sp>
        <p:nvSpPr>
          <p:cNvPr id="4" name="Titel 1">
            <a:extLst>
              <a:ext uri="{FF2B5EF4-FFF2-40B4-BE49-F238E27FC236}">
                <a16:creationId xmlns:a16="http://schemas.microsoft.com/office/drawing/2014/main" id="{8DA134E2-53BD-4377-82E8-30017207643C}"/>
              </a:ext>
            </a:extLst>
          </p:cNvPr>
          <p:cNvSpPr txBox="1">
            <a:spLocks/>
          </p:cNvSpPr>
          <p:nvPr/>
        </p:nvSpPr>
        <p:spPr>
          <a:xfrm>
            <a:off x="677334" y="609600"/>
            <a:ext cx="8596668"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800" dirty="0"/>
              <a:t>Vision und Zukunft</a:t>
            </a:r>
          </a:p>
        </p:txBody>
      </p:sp>
    </p:spTree>
    <p:extLst>
      <p:ext uri="{BB962C8B-B14F-4D97-AF65-F5344CB8AC3E}">
        <p14:creationId xmlns:p14="http://schemas.microsoft.com/office/powerpoint/2010/main" val="1314893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2475" y="2403475"/>
            <a:ext cx="10515600" cy="1325563"/>
          </a:xfrm>
        </p:spPr>
        <p:txBody>
          <a:bodyPr/>
          <a:lstStyle/>
          <a:p>
            <a:pPr algn="ctr"/>
            <a:r>
              <a:rPr lang="de-DE" dirty="0"/>
              <a:t>Vielen Dank für die Aufmerksamkeit!</a:t>
            </a:r>
          </a:p>
        </p:txBody>
      </p:sp>
    </p:spTree>
    <p:extLst>
      <p:ext uri="{BB962C8B-B14F-4D97-AF65-F5344CB8AC3E}">
        <p14:creationId xmlns:p14="http://schemas.microsoft.com/office/powerpoint/2010/main" val="354613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149" y="365125"/>
            <a:ext cx="7111943" cy="868057"/>
          </a:xfrm>
        </p:spPr>
        <p:txBody>
          <a:bodyPr>
            <a:normAutofit/>
          </a:bodyPr>
          <a:lstStyle/>
          <a:p>
            <a:r>
              <a:rPr lang="de-DE" sz="2800" dirty="0"/>
              <a:t>Model Nidderau 1970 Entwicklung bis 2000</a:t>
            </a:r>
          </a:p>
        </p:txBody>
      </p:sp>
      <p:pic>
        <p:nvPicPr>
          <p:cNvPr id="3" name="Grafik 2"/>
          <p:cNvPicPr>
            <a:picLocks noChangeAspect="1"/>
          </p:cNvPicPr>
          <p:nvPr/>
        </p:nvPicPr>
        <p:blipFill>
          <a:blip r:embed="rId2"/>
          <a:stretch>
            <a:fillRect/>
          </a:stretch>
        </p:blipFill>
        <p:spPr>
          <a:xfrm>
            <a:off x="528507" y="911659"/>
            <a:ext cx="7482979" cy="5473594"/>
          </a:xfrm>
          <a:prstGeom prst="rect">
            <a:avLst/>
          </a:prstGeom>
        </p:spPr>
      </p:pic>
    </p:spTree>
    <p:extLst>
      <p:ext uri="{BB962C8B-B14F-4D97-AF65-F5344CB8AC3E}">
        <p14:creationId xmlns:p14="http://schemas.microsoft.com/office/powerpoint/2010/main" val="26112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Flächennutzung (Plan Entwurf)1970</a:t>
            </a:r>
          </a:p>
        </p:txBody>
      </p:sp>
      <p:pic>
        <p:nvPicPr>
          <p:cNvPr id="3" name="Grafik 2"/>
          <p:cNvPicPr>
            <a:picLocks noChangeAspect="1"/>
          </p:cNvPicPr>
          <p:nvPr/>
        </p:nvPicPr>
        <p:blipFill>
          <a:blip r:embed="rId2"/>
          <a:stretch>
            <a:fillRect/>
          </a:stretch>
        </p:blipFill>
        <p:spPr>
          <a:xfrm>
            <a:off x="777942" y="1152554"/>
            <a:ext cx="7795603" cy="5251510"/>
          </a:xfrm>
          <a:prstGeom prst="rect">
            <a:avLst/>
          </a:prstGeom>
        </p:spPr>
      </p:pic>
    </p:spTree>
    <p:extLst>
      <p:ext uri="{BB962C8B-B14F-4D97-AF65-F5344CB8AC3E}">
        <p14:creationId xmlns:p14="http://schemas.microsoft.com/office/powerpoint/2010/main" val="40392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5B74A-53BF-4780-A06A-208BDD222581}"/>
              </a:ext>
            </a:extLst>
          </p:cNvPr>
          <p:cNvSpPr>
            <a:spLocks noGrp="1"/>
          </p:cNvSpPr>
          <p:nvPr>
            <p:ph type="title"/>
          </p:nvPr>
        </p:nvSpPr>
        <p:spPr/>
        <p:txBody>
          <a:bodyPr>
            <a:normAutofit/>
          </a:bodyPr>
          <a:lstStyle/>
          <a:p>
            <a:r>
              <a:rPr lang="de-DE" sz="2800" dirty="0"/>
              <a:t>Aktuelle Situation</a:t>
            </a:r>
          </a:p>
        </p:txBody>
      </p:sp>
      <p:pic>
        <p:nvPicPr>
          <p:cNvPr id="5" name="Inhaltsplatzhalter 4">
            <a:extLst>
              <a:ext uri="{FF2B5EF4-FFF2-40B4-BE49-F238E27FC236}">
                <a16:creationId xmlns:a16="http://schemas.microsoft.com/office/drawing/2014/main" id="{90D2FABB-1BD3-423D-88DD-83B465A0A323}"/>
              </a:ext>
            </a:extLst>
          </p:cNvPr>
          <p:cNvPicPr>
            <a:picLocks noGrp="1" noChangeAspect="1"/>
          </p:cNvPicPr>
          <p:nvPr>
            <p:ph idx="1"/>
          </p:nvPr>
        </p:nvPicPr>
        <p:blipFill>
          <a:blip r:embed="rId2"/>
          <a:stretch>
            <a:fillRect/>
          </a:stretch>
        </p:blipFill>
        <p:spPr>
          <a:xfrm>
            <a:off x="766704" y="1103576"/>
            <a:ext cx="6447828" cy="5409097"/>
          </a:xfrm>
        </p:spPr>
      </p:pic>
      <p:sp>
        <p:nvSpPr>
          <p:cNvPr id="6" name="Textfeld 5">
            <a:extLst>
              <a:ext uri="{FF2B5EF4-FFF2-40B4-BE49-F238E27FC236}">
                <a16:creationId xmlns:a16="http://schemas.microsoft.com/office/drawing/2014/main" id="{413271C4-B73C-42F3-A61C-176DDC1D655C}"/>
              </a:ext>
            </a:extLst>
          </p:cNvPr>
          <p:cNvSpPr txBox="1"/>
          <p:nvPr/>
        </p:nvSpPr>
        <p:spPr>
          <a:xfrm>
            <a:off x="7493166" y="4107655"/>
            <a:ext cx="3833796" cy="923330"/>
          </a:xfrm>
          <a:prstGeom prst="rect">
            <a:avLst/>
          </a:prstGeom>
          <a:noFill/>
        </p:spPr>
        <p:txBody>
          <a:bodyPr wrap="square" rtlCol="0">
            <a:spAutoFit/>
          </a:bodyPr>
          <a:lstStyle/>
          <a:p>
            <a:r>
              <a:rPr lang="de-DE" dirty="0"/>
              <a:t>Luftbild der Stadt Nidderau &amp; </a:t>
            </a:r>
            <a:r>
              <a:rPr lang="de-DE" dirty="0" err="1"/>
              <a:t>Natureg</a:t>
            </a:r>
            <a:r>
              <a:rPr lang="de-DE" dirty="0"/>
              <a:t> (besonders Geschütze Biotope §30)</a:t>
            </a:r>
          </a:p>
        </p:txBody>
      </p:sp>
      <p:pic>
        <p:nvPicPr>
          <p:cNvPr id="3" name="Grafik 2">
            <a:extLst>
              <a:ext uri="{FF2B5EF4-FFF2-40B4-BE49-F238E27FC236}">
                <a16:creationId xmlns:a16="http://schemas.microsoft.com/office/drawing/2014/main" id="{C2C80654-04C3-487A-9B6E-A4D94A97A12D}"/>
              </a:ext>
            </a:extLst>
          </p:cNvPr>
          <p:cNvPicPr>
            <a:picLocks noChangeAspect="1"/>
          </p:cNvPicPr>
          <p:nvPr/>
        </p:nvPicPr>
        <p:blipFill>
          <a:blip r:embed="rId3"/>
          <a:stretch>
            <a:fillRect/>
          </a:stretch>
        </p:blipFill>
        <p:spPr>
          <a:xfrm>
            <a:off x="7729739" y="300783"/>
            <a:ext cx="3694330" cy="3591709"/>
          </a:xfrm>
          <a:prstGeom prst="rect">
            <a:avLst/>
          </a:prstGeom>
        </p:spPr>
      </p:pic>
    </p:spTree>
    <p:extLst>
      <p:ext uri="{BB962C8B-B14F-4D97-AF65-F5344CB8AC3E}">
        <p14:creationId xmlns:p14="http://schemas.microsoft.com/office/powerpoint/2010/main" val="156535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1AC18-881D-46C5-8E40-1A3C797433CA}"/>
              </a:ext>
            </a:extLst>
          </p:cNvPr>
          <p:cNvSpPr>
            <a:spLocks noGrp="1"/>
          </p:cNvSpPr>
          <p:nvPr>
            <p:ph type="title"/>
          </p:nvPr>
        </p:nvSpPr>
        <p:spPr/>
        <p:txBody>
          <a:bodyPr/>
          <a:lstStyle/>
          <a:p>
            <a:r>
              <a:rPr lang="de-DE" dirty="0"/>
              <a:t>Regelung des Betretungsrechtes in der Freien Landschaft</a:t>
            </a:r>
          </a:p>
        </p:txBody>
      </p:sp>
      <p:pic>
        <p:nvPicPr>
          <p:cNvPr id="5" name="Inhaltsplatzhalter 4">
            <a:extLst>
              <a:ext uri="{FF2B5EF4-FFF2-40B4-BE49-F238E27FC236}">
                <a16:creationId xmlns:a16="http://schemas.microsoft.com/office/drawing/2014/main" id="{1423CF92-84C0-4A46-B6F0-B7FCB1BF4C47}"/>
              </a:ext>
            </a:extLst>
          </p:cNvPr>
          <p:cNvPicPr>
            <a:picLocks noGrp="1" noChangeAspect="1"/>
          </p:cNvPicPr>
          <p:nvPr>
            <p:ph idx="1"/>
          </p:nvPr>
        </p:nvPicPr>
        <p:blipFill>
          <a:blip r:embed="rId2"/>
          <a:stretch>
            <a:fillRect/>
          </a:stretch>
        </p:blipFill>
        <p:spPr>
          <a:xfrm>
            <a:off x="677334" y="2278011"/>
            <a:ext cx="8596312" cy="2883111"/>
          </a:xfrm>
        </p:spPr>
      </p:pic>
    </p:spTree>
    <p:extLst>
      <p:ext uri="{BB962C8B-B14F-4D97-AF65-F5344CB8AC3E}">
        <p14:creationId xmlns:p14="http://schemas.microsoft.com/office/powerpoint/2010/main" val="2151749180"/>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979</Words>
  <Application>Microsoft Office PowerPoint</Application>
  <PresentationFormat>Breitbild</PresentationFormat>
  <Paragraphs>133</Paragraphs>
  <Slides>53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53</vt:i4>
      </vt:variant>
    </vt:vector>
  </HeadingPairs>
  <TitlesOfParts>
    <vt:vector size="58" baseType="lpstr">
      <vt:lpstr>Arial</vt:lpstr>
      <vt:lpstr>op__roboto</vt:lpstr>
      <vt:lpstr>Trebuchet MS</vt:lpstr>
      <vt:lpstr>Wingdings 3</vt:lpstr>
      <vt:lpstr>Facette</vt:lpstr>
      <vt:lpstr>Nidderaue Heldenbergen </vt:lpstr>
      <vt:lpstr>Historischer Nidderverlauf 1858</vt:lpstr>
      <vt:lpstr>Bodenschätzungskarte (Finanzamt Hanau)</vt:lpstr>
      <vt:lpstr>Städtebaulicher Wettbewerb 1970</vt:lpstr>
      <vt:lpstr>Nidderbereich im städtebaulichen Wettbewerb 1970</vt:lpstr>
      <vt:lpstr>Model Nidderau 1970 Entwicklung bis 2000</vt:lpstr>
      <vt:lpstr>Flächennutzung (Plan Entwurf)1970</vt:lpstr>
      <vt:lpstr>Aktuelle Situation</vt:lpstr>
      <vt:lpstr>Regelung des Betretungsrechtes in der Freien Landschaft</vt:lpstr>
      <vt:lpstr>Regelung des Betretungsrechtes in der Freien Landschaft</vt:lpstr>
      <vt:lpstr>Regelung des Betretungsrechtes in der Freien Landschaft</vt:lpstr>
      <vt:lpstr>PowerPoint-Präsentation</vt:lpstr>
      <vt:lpstr>Gewässerschau 2020 – Vorschläge Gewässerökologe Gottfried Lehr</vt:lpstr>
      <vt:lpstr>Gewässerschau 2020 – Vorschläge Gewässerökologe Gottfried Lehr</vt:lpstr>
      <vt:lpstr>Gewässerschau 2020 – Vorschläge Gewässerökologe Gottfried Lehr</vt:lpstr>
      <vt:lpstr>Verordnung über das Landschaftsschutzgebiet  „Auenverbund Wetterau“</vt:lpstr>
      <vt:lpstr>Verordnung über das Landschaftsschutzgebiet  „Auenverbund Wetterau“</vt:lpstr>
      <vt:lpstr>PowerPoint-Präsentation</vt:lpstr>
      <vt:lpstr>Flurbereinigungsbeschluss vom 06.09.2018</vt:lpstr>
      <vt:lpstr>PowerPoint-Präsentation</vt:lpstr>
      <vt:lpstr>PowerPoint-Präsentation</vt:lpstr>
      <vt:lpstr>Entwurf des Wege- und Gewässerplanes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die Aufmerksamkeit!</vt:lpstr>
    </vt:vector>
  </TitlesOfParts>
  <Company>ekom21 - KGRZ Hessen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Flurbereinigungsverfahren</dc:title>
  <dc:creator>Vogel, Rainer</dc:creator>
  <cp:lastModifiedBy>Adams, Katja</cp:lastModifiedBy>
  <cp:revision>46</cp:revision>
  <dcterms:created xsi:type="dcterms:W3CDTF">2020-06-25T07:29:24Z</dcterms:created>
  <dcterms:modified xsi:type="dcterms:W3CDTF">2023-05-04T14:20:10Z</dcterms:modified>
</cp:coreProperties>
</file>